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7" r:id="rId2"/>
    <p:sldId id="258" r:id="rId3"/>
    <p:sldId id="281" r:id="rId4"/>
    <p:sldId id="280" r:id="rId5"/>
    <p:sldId id="279" r:id="rId6"/>
    <p:sldId id="278" r:id="rId7"/>
    <p:sldId id="277" r:id="rId8"/>
    <p:sldId id="275" r:id="rId9"/>
    <p:sldId id="276" r:id="rId10"/>
    <p:sldId id="274" r:id="rId11"/>
    <p:sldId id="273" r:id="rId12"/>
    <p:sldId id="270" r:id="rId13"/>
    <p:sldId id="272" r:id="rId14"/>
    <p:sldId id="271" r:id="rId15"/>
    <p:sldId id="269" r:id="rId16"/>
    <p:sldId id="268" r:id="rId17"/>
    <p:sldId id="267" r:id="rId18"/>
    <p:sldId id="266" r:id="rId19"/>
    <p:sldId id="265" r:id="rId20"/>
    <p:sldId id="264" r:id="rId21"/>
    <p:sldId id="263" r:id="rId22"/>
    <p:sldId id="262" r:id="rId23"/>
    <p:sldId id="261" r:id="rId24"/>
    <p:sldId id="260" r:id="rId25"/>
    <p:sldId id="307" r:id="rId26"/>
    <p:sldId id="315" r:id="rId27"/>
    <p:sldId id="316" r:id="rId28"/>
    <p:sldId id="317" r:id="rId29"/>
    <p:sldId id="259" r:id="rId30"/>
    <p:sldId id="311" r:id="rId31"/>
    <p:sldId id="310" r:id="rId32"/>
    <p:sldId id="309" r:id="rId33"/>
    <p:sldId id="308" r:id="rId34"/>
    <p:sldId id="306" r:id="rId35"/>
    <p:sldId id="314" r:id="rId36"/>
    <p:sldId id="313" r:id="rId37"/>
    <p:sldId id="312" r:id="rId38"/>
    <p:sldId id="304" r:id="rId39"/>
    <p:sldId id="303" r:id="rId40"/>
    <p:sldId id="302" r:id="rId41"/>
    <p:sldId id="305" r:id="rId42"/>
    <p:sldId id="300" r:id="rId43"/>
    <p:sldId id="299" r:id="rId44"/>
    <p:sldId id="301" r:id="rId45"/>
    <p:sldId id="298" r:id="rId46"/>
    <p:sldId id="297" r:id="rId47"/>
    <p:sldId id="296" r:id="rId48"/>
    <p:sldId id="295" r:id="rId49"/>
    <p:sldId id="294" r:id="rId50"/>
    <p:sldId id="293" r:id="rId51"/>
    <p:sldId id="292" r:id="rId52"/>
    <p:sldId id="291" r:id="rId53"/>
    <p:sldId id="290" r:id="rId54"/>
    <p:sldId id="289" r:id="rId55"/>
    <p:sldId id="288" r:id="rId56"/>
    <p:sldId id="287" r:id="rId57"/>
    <p:sldId id="286" r:id="rId58"/>
    <p:sldId id="285" r:id="rId59"/>
    <p:sldId id="283" r:id="rId60"/>
    <p:sldId id="357" r:id="rId61"/>
    <p:sldId id="343" r:id="rId62"/>
    <p:sldId id="342" r:id="rId63"/>
    <p:sldId id="341" r:id="rId64"/>
    <p:sldId id="340" r:id="rId65"/>
    <p:sldId id="339" r:id="rId66"/>
    <p:sldId id="338" r:id="rId67"/>
    <p:sldId id="337" r:id="rId68"/>
    <p:sldId id="344" r:id="rId69"/>
    <p:sldId id="354" r:id="rId70"/>
    <p:sldId id="336" r:id="rId71"/>
    <p:sldId id="335" r:id="rId72"/>
    <p:sldId id="356" r:id="rId73"/>
    <p:sldId id="355" r:id="rId74"/>
    <p:sldId id="353" r:id="rId75"/>
    <p:sldId id="351" r:id="rId76"/>
    <p:sldId id="358" r:id="rId77"/>
    <p:sldId id="352" r:id="rId78"/>
    <p:sldId id="359" r:id="rId79"/>
    <p:sldId id="350" r:id="rId80"/>
    <p:sldId id="349" r:id="rId81"/>
    <p:sldId id="348" r:id="rId82"/>
    <p:sldId id="347" r:id="rId83"/>
    <p:sldId id="362" r:id="rId84"/>
    <p:sldId id="346" r:id="rId85"/>
    <p:sldId id="345" r:id="rId86"/>
    <p:sldId id="334" r:id="rId87"/>
    <p:sldId id="333" r:id="rId88"/>
    <p:sldId id="364" r:id="rId89"/>
    <p:sldId id="363" r:id="rId90"/>
    <p:sldId id="332" r:id="rId91"/>
    <p:sldId id="331" r:id="rId92"/>
    <p:sldId id="330" r:id="rId93"/>
    <p:sldId id="329" r:id="rId94"/>
    <p:sldId id="328" r:id="rId95"/>
    <p:sldId id="361" r:id="rId96"/>
    <p:sldId id="327" r:id="rId97"/>
    <p:sldId id="326" r:id="rId98"/>
    <p:sldId id="325" r:id="rId99"/>
    <p:sldId id="367" r:id="rId100"/>
    <p:sldId id="324" r:id="rId101"/>
    <p:sldId id="360" r:id="rId102"/>
    <p:sldId id="366" r:id="rId103"/>
    <p:sldId id="323" r:id="rId104"/>
    <p:sldId id="322" r:id="rId105"/>
    <p:sldId id="321" r:id="rId106"/>
    <p:sldId id="320" r:id="rId107"/>
    <p:sldId id="319" r:id="rId108"/>
    <p:sldId id="318" r:id="rId109"/>
    <p:sldId id="282" r:id="rId110"/>
    <p:sldId id="365"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1ACDA-D652-4A00-96D1-4D0B247E8AA4}" type="datetimeFigureOut">
              <a:rPr lang="en-US" smtClean="0"/>
              <a:pPr/>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AFBE9-B7BF-4A2D-A246-FC65AC12FB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AFBE9-B7BF-4A2D-A246-FC65AC12FB00}" type="slidenum">
              <a:rPr lang="en-US" smtClean="0"/>
              <a:pPr/>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AFBE9-B7BF-4A2D-A246-FC65AC12FB00}" type="slidenum">
              <a:rPr lang="en-US" smtClean="0"/>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C07AD-5AE9-438D-84E1-782A6B7A5FE3}" type="datetimeFigureOut">
              <a:rPr lang="en-US" smtClean="0"/>
              <a:pPr/>
              <a:t>12/14/2020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17D0-ED87-4D39-8B67-F81975B1E1E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5532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25" name="Rectangle 1"/>
          <p:cNvSpPr>
            <a:spLocks noChangeArrowheads="1"/>
          </p:cNvSpPr>
          <p:nvPr/>
        </p:nvSpPr>
        <p:spPr bwMode="auto">
          <a:xfrm>
            <a:off x="304800" y="2286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US06CMIC21</a:t>
            </a:r>
            <a:endPar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Molecular Biology</a:t>
            </a:r>
            <a:endPar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p:txBody>
      </p:sp>
      <p:sp>
        <p:nvSpPr>
          <p:cNvPr id="1026" name="Rectangle 2"/>
          <p:cNvSpPr>
            <a:spLocks noChangeArrowheads="1"/>
          </p:cNvSpPr>
          <p:nvPr/>
        </p:nvSpPr>
        <p:spPr bwMode="auto">
          <a:xfrm>
            <a:off x="304800" y="1066800"/>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solidFill>
                  <a:schemeClr val="bg1"/>
                </a:solidFill>
                <a:latin typeface="+mj-lt"/>
              </a:rPr>
              <a:t>Unit: 3:  Genetic engineering-I</a:t>
            </a:r>
          </a:p>
          <a:p>
            <a:pPr>
              <a:buFont typeface="Arial" pitchFamily="34" charset="0"/>
              <a:buChar char="•"/>
            </a:pPr>
            <a:r>
              <a:rPr lang="en-US" sz="2400" dirty="0">
                <a:solidFill>
                  <a:schemeClr val="bg1"/>
                </a:solidFill>
                <a:latin typeface="+mj-lt"/>
                <a:cs typeface="Times New Roman" pitchFamily="18" charset="0"/>
              </a:rPr>
              <a:t>  </a:t>
            </a:r>
            <a:r>
              <a:rPr lang="en-US" sz="2400" dirty="0" smtClean="0">
                <a:solidFill>
                  <a:schemeClr val="bg1"/>
                </a:solidFill>
                <a:latin typeface="+mj-lt"/>
              </a:rPr>
              <a:t>Outline </a:t>
            </a:r>
            <a:r>
              <a:rPr lang="en-US" sz="2400" dirty="0">
                <a:solidFill>
                  <a:schemeClr val="bg1"/>
                </a:solidFill>
                <a:latin typeface="+mj-lt"/>
              </a:rPr>
              <a:t>of Gene cloning </a:t>
            </a:r>
            <a:endParaRPr lang="en-US" sz="2400" dirty="0" smtClean="0">
              <a:solidFill>
                <a:schemeClr val="bg1"/>
              </a:solidFill>
              <a:latin typeface="+mj-lt"/>
            </a:endParaRPr>
          </a:p>
          <a:p>
            <a:r>
              <a:rPr lang="en-US" sz="2400" dirty="0">
                <a:solidFill>
                  <a:schemeClr val="bg1"/>
                </a:solidFill>
                <a:latin typeface="+mj-lt"/>
              </a:rPr>
              <a:t> </a:t>
            </a:r>
            <a:r>
              <a:rPr lang="en-US" sz="2400" dirty="0" smtClean="0">
                <a:solidFill>
                  <a:schemeClr val="bg1"/>
                </a:solidFill>
                <a:latin typeface="+mj-lt"/>
              </a:rPr>
              <a:t>  </a:t>
            </a:r>
            <a:r>
              <a:rPr lang="en-US" sz="2400" b="1" dirty="0" smtClean="0">
                <a:solidFill>
                  <a:schemeClr val="bg1"/>
                </a:solidFill>
              </a:rPr>
              <a:t>Biotechnology</a:t>
            </a:r>
            <a:r>
              <a:rPr lang="en-US" sz="2400" b="1" dirty="0">
                <a:solidFill>
                  <a:schemeClr val="bg1"/>
                </a:solidFill>
              </a:rPr>
              <a:t>: The biological principles, M.D. </a:t>
            </a:r>
            <a:r>
              <a:rPr lang="en-US" sz="2400" b="1" dirty="0" err="1">
                <a:solidFill>
                  <a:schemeClr val="bg1"/>
                </a:solidFill>
              </a:rPr>
              <a:t>Trevan</a:t>
            </a:r>
            <a:r>
              <a:rPr lang="en-US" sz="2400" b="1" dirty="0">
                <a:solidFill>
                  <a:schemeClr val="bg1"/>
                </a:solidFill>
              </a:rPr>
              <a:t> and Gould. </a:t>
            </a:r>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11</a:t>
            </a:r>
            <a:r>
              <a:rPr lang="en-US" sz="2400" b="1" baseline="30000" dirty="0" smtClean="0">
                <a:solidFill>
                  <a:schemeClr val="bg1"/>
                </a:solidFill>
              </a:rPr>
              <a:t>th</a:t>
            </a:r>
            <a:r>
              <a:rPr lang="en-US" sz="2400" b="1" dirty="0" smtClean="0">
                <a:solidFill>
                  <a:schemeClr val="bg1"/>
                </a:solidFill>
              </a:rPr>
              <a:t> </a:t>
            </a:r>
            <a:r>
              <a:rPr lang="en-US" sz="2400" b="1" dirty="0">
                <a:solidFill>
                  <a:schemeClr val="bg1"/>
                </a:solidFill>
              </a:rPr>
              <a:t>reprint </a:t>
            </a:r>
            <a:r>
              <a:rPr lang="en-US" sz="2400" b="1" dirty="0" smtClean="0">
                <a:solidFill>
                  <a:schemeClr val="bg1"/>
                </a:solidFill>
              </a:rPr>
              <a:t>2002 </a:t>
            </a:r>
            <a:r>
              <a:rPr lang="en-US" sz="2400" b="1" dirty="0" smtClean="0">
                <a:solidFill>
                  <a:srgbClr val="C00000"/>
                </a:solidFill>
              </a:rPr>
              <a:t>Page no.118-119</a:t>
            </a:r>
            <a:endParaRPr lang="en-US" sz="2400" b="1" dirty="0">
              <a:solidFill>
                <a:srgbClr val="C00000"/>
              </a:solidFill>
              <a:latin typeface="+mj-lt"/>
              <a:cs typeface="Times New Roman" pitchFamily="18" charset="0"/>
            </a:endParaRPr>
          </a:p>
          <a:p>
            <a:pPr>
              <a:buFont typeface="Arial" pitchFamily="34" charset="0"/>
              <a:buChar char="•"/>
            </a:pPr>
            <a:r>
              <a:rPr lang="en-US" sz="2400" b="1" dirty="0" smtClean="0">
                <a:solidFill>
                  <a:schemeClr val="bg1"/>
                </a:solidFill>
                <a:latin typeface="+mj-lt"/>
                <a:cs typeface="Times New Roman" pitchFamily="18" charset="0"/>
              </a:rPr>
              <a:t>  </a:t>
            </a:r>
            <a:r>
              <a:rPr lang="en-US" sz="2400" dirty="0" smtClean="0">
                <a:solidFill>
                  <a:schemeClr val="bg1"/>
                </a:solidFill>
              </a:rPr>
              <a:t>Isolation </a:t>
            </a:r>
            <a:r>
              <a:rPr lang="en-US" sz="2400" dirty="0">
                <a:solidFill>
                  <a:schemeClr val="bg1"/>
                </a:solidFill>
              </a:rPr>
              <a:t>of DNA and </a:t>
            </a:r>
            <a:r>
              <a:rPr lang="en-US" sz="2400" dirty="0" smtClean="0">
                <a:solidFill>
                  <a:schemeClr val="bg1"/>
                </a:solidFill>
              </a:rPr>
              <a:t>RNA</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a:t>
            </a:r>
          </a:p>
          <a:p>
            <a:r>
              <a:rPr lang="en-US" sz="2400" dirty="0">
                <a:solidFill>
                  <a:schemeClr val="bg1"/>
                </a:solidFill>
                <a:latin typeface="+mj-lt"/>
                <a:cs typeface="Times New Roman" pitchFamily="18" charset="0"/>
              </a:rPr>
              <a:t> </a:t>
            </a:r>
            <a:r>
              <a:rPr lang="en-US" sz="2400" dirty="0" smtClean="0">
                <a:solidFill>
                  <a:schemeClr val="bg1"/>
                </a:solidFill>
                <a:latin typeface="+mj-lt"/>
                <a:cs typeface="Times New Roman" pitchFamily="18" charset="0"/>
              </a:rPr>
              <a:t>   </a:t>
            </a:r>
            <a:r>
              <a:rPr lang="en-US" sz="2400" b="1" dirty="0" smtClean="0">
                <a:solidFill>
                  <a:schemeClr val="bg1"/>
                </a:solidFill>
              </a:rPr>
              <a:t>Practical </a:t>
            </a:r>
            <a:r>
              <a:rPr lang="en-US" sz="2400" b="1" dirty="0">
                <a:solidFill>
                  <a:schemeClr val="bg1"/>
                </a:solidFill>
              </a:rPr>
              <a:t>Biochemistry: Principles and Techniques – K. Wilson </a:t>
            </a:r>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and </a:t>
            </a:r>
            <a:r>
              <a:rPr lang="en-US" sz="2400" b="1" dirty="0">
                <a:solidFill>
                  <a:schemeClr val="bg1"/>
                </a:solidFill>
              </a:rPr>
              <a:t>Walker, 5</a:t>
            </a:r>
            <a:r>
              <a:rPr lang="en-US" sz="2400" b="1" baseline="30000" dirty="0">
                <a:solidFill>
                  <a:schemeClr val="bg1"/>
                </a:solidFill>
              </a:rPr>
              <a:t>th</a:t>
            </a:r>
            <a:r>
              <a:rPr lang="en-US" sz="2400" b="1" dirty="0">
                <a:solidFill>
                  <a:schemeClr val="bg1"/>
                </a:solidFill>
              </a:rPr>
              <a:t> Edition, (Cambridge low price </a:t>
            </a:r>
            <a:r>
              <a:rPr lang="en-US" sz="2400" b="1" dirty="0" smtClean="0">
                <a:solidFill>
                  <a:schemeClr val="bg1"/>
                </a:solidFill>
              </a:rPr>
              <a:t>edition) </a:t>
            </a:r>
          </a:p>
          <a:p>
            <a:r>
              <a:rPr lang="en-US" sz="2400" b="1" dirty="0">
                <a:solidFill>
                  <a:schemeClr val="bg1"/>
                </a:solidFill>
              </a:rPr>
              <a:t> </a:t>
            </a:r>
            <a:r>
              <a:rPr lang="en-US" sz="2400" b="1" dirty="0" smtClean="0">
                <a:solidFill>
                  <a:schemeClr val="bg1"/>
                </a:solidFill>
              </a:rPr>
              <a:t>   </a:t>
            </a:r>
            <a:r>
              <a:rPr lang="en-US" sz="2400" b="1" dirty="0" smtClean="0">
                <a:solidFill>
                  <a:srgbClr val="C00000"/>
                </a:solidFill>
              </a:rPr>
              <a:t>Page no.105-108</a:t>
            </a:r>
            <a:endParaRPr lang="en-US" sz="2400" b="1" dirty="0">
              <a:solidFill>
                <a:srgbClr val="C00000"/>
              </a:solidFill>
              <a:latin typeface="+mj-lt"/>
              <a:cs typeface="Arial" pitchFamily="34" charset="0"/>
            </a:endParaRPr>
          </a:p>
          <a:p>
            <a:pPr>
              <a:buFont typeface="Arial" pitchFamily="34" charset="0"/>
              <a:buChar char="•"/>
            </a:pPr>
            <a:r>
              <a:rPr kumimoji="0" lang="en-US" sz="2400" b="1" i="0" u="none" strike="noStrike" cap="none" normalizeH="0" dirty="0" smtClean="0">
                <a:ln>
                  <a:noFill/>
                </a:ln>
                <a:solidFill>
                  <a:schemeClr val="bg1"/>
                </a:solidFill>
                <a:effectLst/>
                <a:latin typeface="+mj-lt"/>
                <a:ea typeface="Times New Roman" pitchFamily="18" charset="0"/>
                <a:cs typeface="Arial" pitchFamily="34" charset="0"/>
              </a:rPr>
              <a:t> </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lang="en-US" sz="2400" dirty="0">
                <a:solidFill>
                  <a:schemeClr val="bg1"/>
                </a:solidFill>
              </a:rPr>
              <a:t>Enzymes and steps in gene cloning: </a:t>
            </a:r>
          </a:p>
          <a:p>
            <a:r>
              <a:rPr lang="en-US" sz="2400" dirty="0" smtClean="0">
                <a:solidFill>
                  <a:schemeClr val="bg1"/>
                </a:solidFill>
              </a:rPr>
              <a:t>    (</a:t>
            </a:r>
            <a:r>
              <a:rPr lang="en-US" sz="2400" dirty="0">
                <a:solidFill>
                  <a:schemeClr val="bg1"/>
                </a:solidFill>
              </a:rPr>
              <a:t>1) </a:t>
            </a:r>
            <a:r>
              <a:rPr lang="en-US" sz="2400" dirty="0" smtClean="0">
                <a:solidFill>
                  <a:schemeClr val="bg1"/>
                </a:solidFill>
              </a:rPr>
              <a:t>Restriction Endonucleases: Types</a:t>
            </a:r>
            <a:r>
              <a:rPr lang="en-US" sz="2400" dirty="0">
                <a:solidFill>
                  <a:schemeClr val="bg1"/>
                </a:solidFill>
              </a:rPr>
              <a:t>, nomenclature, recognition </a:t>
            </a:r>
            <a:endParaRPr lang="en-US" sz="2400" dirty="0" smtClean="0">
              <a:solidFill>
                <a:schemeClr val="bg1"/>
              </a:solidFill>
            </a:endParaRPr>
          </a:p>
          <a:p>
            <a:r>
              <a:rPr lang="en-US" sz="2400" dirty="0">
                <a:solidFill>
                  <a:schemeClr val="bg1"/>
                </a:solidFill>
              </a:rPr>
              <a:t> </a:t>
            </a:r>
            <a:r>
              <a:rPr lang="en-US" sz="2400" dirty="0" smtClean="0">
                <a:solidFill>
                  <a:schemeClr val="bg1"/>
                </a:solidFill>
              </a:rPr>
              <a:t>         sequences </a:t>
            </a:r>
            <a:r>
              <a:rPr lang="en-US" sz="2400" dirty="0">
                <a:solidFill>
                  <a:schemeClr val="bg1"/>
                </a:solidFill>
              </a:rPr>
              <a:t>and cleavage pattern</a:t>
            </a:r>
          </a:p>
          <a:p>
            <a:r>
              <a:rPr lang="en-US" sz="2400" dirty="0" smtClean="0">
                <a:solidFill>
                  <a:schemeClr val="bg1"/>
                </a:solidFill>
              </a:rPr>
              <a:t>    (</a:t>
            </a:r>
            <a:r>
              <a:rPr lang="en-US" sz="2400" dirty="0">
                <a:solidFill>
                  <a:schemeClr val="bg1"/>
                </a:solidFill>
              </a:rPr>
              <a:t>2) DNA ligase and ligation</a:t>
            </a:r>
          </a:p>
          <a:p>
            <a:r>
              <a:rPr lang="en-US" sz="2400" dirty="0" smtClean="0">
                <a:solidFill>
                  <a:schemeClr val="bg1"/>
                </a:solidFill>
              </a:rPr>
              <a:t>    </a:t>
            </a:r>
            <a:r>
              <a:rPr lang="en-US" sz="2400" dirty="0">
                <a:solidFill>
                  <a:schemeClr val="bg1"/>
                </a:solidFill>
              </a:rPr>
              <a:t>(3) Modifications of cut ends</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p>
          <a:p>
            <a:r>
              <a:rPr lang="en-US" sz="2400" b="1" dirty="0" smtClean="0">
                <a:solidFill>
                  <a:schemeClr val="bg1"/>
                </a:solidFill>
              </a:rPr>
              <a:t>    B.D</a:t>
            </a:r>
            <a:r>
              <a:rPr lang="en-US" sz="2400" b="1" dirty="0">
                <a:solidFill>
                  <a:schemeClr val="bg1"/>
                </a:solidFill>
              </a:rPr>
              <a:t>. Singh  B.Sc edition , Kalyani </a:t>
            </a:r>
            <a:r>
              <a:rPr lang="en-US" sz="2400" b="1" dirty="0" smtClean="0">
                <a:solidFill>
                  <a:schemeClr val="bg1"/>
                </a:solidFill>
              </a:rPr>
              <a:t>publishers </a:t>
            </a:r>
          </a:p>
          <a:p>
            <a:r>
              <a:rPr lang="en-US" sz="2400" b="1" dirty="0">
                <a:solidFill>
                  <a:schemeClr val="bg1"/>
                </a:solidFill>
              </a:rPr>
              <a:t> </a:t>
            </a:r>
            <a:r>
              <a:rPr lang="en-US" sz="2400" b="1" dirty="0" smtClean="0">
                <a:solidFill>
                  <a:schemeClr val="bg1"/>
                </a:solidFill>
              </a:rPr>
              <a:t>    </a:t>
            </a:r>
            <a:r>
              <a:rPr lang="en-US" sz="2400" b="1" dirty="0">
                <a:solidFill>
                  <a:schemeClr val="bg1"/>
                </a:solidFill>
              </a:rPr>
              <a:t>(1</a:t>
            </a:r>
            <a:r>
              <a:rPr lang="en-US" sz="2400" b="1" dirty="0" smtClean="0">
                <a:solidFill>
                  <a:schemeClr val="bg1"/>
                </a:solidFill>
              </a:rPr>
              <a:t>) Page no.12 </a:t>
            </a:r>
            <a:r>
              <a:rPr lang="en-US" sz="2400" b="1" dirty="0">
                <a:solidFill>
                  <a:schemeClr val="bg1"/>
                </a:solidFill>
              </a:rPr>
              <a:t>to </a:t>
            </a:r>
            <a:r>
              <a:rPr lang="en-US" sz="2400" b="1" dirty="0" smtClean="0">
                <a:solidFill>
                  <a:schemeClr val="bg1"/>
                </a:solidFill>
              </a:rPr>
              <a:t>19 (2) &amp; (3) Page no.62-65</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a:buFont typeface="Arial" pitchFamily="34" charset="0"/>
              <a:buChar char="•"/>
            </a:pPr>
            <a:r>
              <a:rPr lang="en-US" sz="2400" dirty="0" smtClean="0">
                <a:solidFill>
                  <a:schemeClr val="bg1"/>
                </a:solidFill>
              </a:rPr>
              <a:t>  After release of nucleic acids from the cells, RNA can be removed </a:t>
            </a:r>
          </a:p>
          <a:p>
            <a:r>
              <a:rPr lang="en-US" sz="2400" dirty="0" smtClean="0">
                <a:solidFill>
                  <a:schemeClr val="bg1"/>
                </a:solidFill>
              </a:rPr>
              <a:t>   by treatment with ribonuclease (RNase) that has been heat-</a:t>
            </a:r>
          </a:p>
          <a:p>
            <a:r>
              <a:rPr lang="en-US" sz="2400" dirty="0" smtClean="0">
                <a:solidFill>
                  <a:schemeClr val="bg1"/>
                </a:solidFill>
              </a:rPr>
              <a:t>   treated to inactivate any DNase contaminants; RNase is relatively </a:t>
            </a:r>
          </a:p>
          <a:p>
            <a:r>
              <a:rPr lang="en-US" sz="2400" dirty="0" smtClean="0">
                <a:solidFill>
                  <a:schemeClr val="bg1"/>
                </a:solidFill>
              </a:rPr>
              <a:t>   stable to heat as a result of its disulphide bonds, which ensure </a:t>
            </a:r>
          </a:p>
          <a:p>
            <a:r>
              <a:rPr lang="en-US" sz="2400" dirty="0" smtClean="0">
                <a:solidFill>
                  <a:schemeClr val="bg1"/>
                </a:solidFill>
              </a:rPr>
              <a:t>   rapid renaturation of the molecule on cooling. </a:t>
            </a:r>
          </a:p>
          <a:p>
            <a:pPr>
              <a:buFont typeface="Arial" pitchFamily="34" charset="0"/>
              <a:buChar char="•"/>
            </a:pPr>
            <a:r>
              <a:rPr lang="en-US" sz="2400" dirty="0" smtClean="0">
                <a:solidFill>
                  <a:schemeClr val="bg1"/>
                </a:solidFill>
              </a:rPr>
              <a:t>  The other major contaminant, protein, is removed by shaking the </a:t>
            </a:r>
          </a:p>
          <a:p>
            <a:r>
              <a:rPr lang="en-US" sz="2400" dirty="0" smtClean="0">
                <a:solidFill>
                  <a:schemeClr val="bg1"/>
                </a:solidFill>
              </a:rPr>
              <a:t>    solution gently with water-saturated phenol, or with a </a:t>
            </a:r>
          </a:p>
          <a:p>
            <a:r>
              <a:rPr lang="en-US" sz="2400" dirty="0" smtClean="0">
                <a:solidFill>
                  <a:schemeClr val="bg1"/>
                </a:solidFill>
              </a:rPr>
              <a:t>    phenol/chloroform mixture, either of which will denature </a:t>
            </a:r>
          </a:p>
          <a:p>
            <a:r>
              <a:rPr lang="en-US" sz="2400" dirty="0" smtClean="0">
                <a:solidFill>
                  <a:schemeClr val="bg1"/>
                </a:solidFill>
              </a:rPr>
              <a:t>    proteins but not nucleic acids. </a:t>
            </a:r>
          </a:p>
          <a:p>
            <a:pPr>
              <a:buFont typeface="Arial" pitchFamily="34" charset="0"/>
              <a:buChar char="•"/>
            </a:pPr>
            <a:r>
              <a:rPr lang="en-US" sz="2400" dirty="0" smtClean="0">
                <a:solidFill>
                  <a:schemeClr val="bg1"/>
                </a:solidFill>
              </a:rPr>
              <a:t>  Centrifugation of the emulsion formed by this mixing produces a </a:t>
            </a:r>
          </a:p>
          <a:p>
            <a:r>
              <a:rPr lang="en-US" sz="2400" dirty="0" smtClean="0">
                <a:solidFill>
                  <a:schemeClr val="bg1"/>
                </a:solidFill>
              </a:rPr>
              <a:t>   lower, organic phase, separated from the upper, aqueous phase  </a:t>
            </a:r>
          </a:p>
          <a:p>
            <a:r>
              <a:rPr lang="en-US" sz="2400" dirty="0" smtClean="0">
                <a:solidFill>
                  <a:schemeClr val="bg1"/>
                </a:solidFill>
              </a:rPr>
              <a:t>   by an interface of denatured protein. </a:t>
            </a:r>
          </a:p>
          <a:p>
            <a:pPr>
              <a:buFont typeface="Arial" pitchFamily="34" charset="0"/>
              <a:buChar char="•"/>
            </a:pPr>
            <a:r>
              <a:rPr lang="en-US" sz="2400" dirty="0" smtClean="0">
                <a:solidFill>
                  <a:schemeClr val="bg1"/>
                </a:solidFill>
              </a:rPr>
              <a:t>  The aqueous solution is recovered and deproteinised repeatedly, </a:t>
            </a:r>
          </a:p>
          <a:p>
            <a:r>
              <a:rPr lang="en-US" sz="2400" dirty="0" smtClean="0">
                <a:solidFill>
                  <a:schemeClr val="bg1"/>
                </a:solidFill>
              </a:rPr>
              <a:t>   until no more material is seen at the interface. Finally, the </a:t>
            </a:r>
          </a:p>
          <a:p>
            <a:r>
              <a:rPr lang="en-US" sz="2400" dirty="0" smtClean="0">
                <a:solidFill>
                  <a:schemeClr val="bg1"/>
                </a:solidFill>
              </a:rPr>
              <a:t>   deproteinised DNA preparation is mixed with two volumes of </a:t>
            </a:r>
          </a:p>
          <a:p>
            <a:r>
              <a:rPr lang="en-US" sz="2400" dirty="0" smtClean="0">
                <a:solidFill>
                  <a:schemeClr val="bg1"/>
                </a:solidFill>
              </a:rPr>
              <a:t>   absolute ethanol, and the DNA allowed to precipitate out of </a:t>
            </a:r>
          </a:p>
          <a:p>
            <a:r>
              <a:rPr lang="en-US" sz="2400" dirty="0" smtClean="0">
                <a:solidFill>
                  <a:schemeClr val="bg1"/>
                </a:solidFill>
              </a:rPr>
              <a:t>   solution in a freezer.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7030A0"/>
                </a:solidFill>
              </a:rPr>
              <a:t>Yeast Artificial Chromosome (YAC) Vectors </a:t>
            </a:r>
          </a:p>
          <a:p>
            <a:pPr>
              <a:buFont typeface="Arial" pitchFamily="34" charset="0"/>
              <a:buChar char="•"/>
            </a:pPr>
            <a:r>
              <a:rPr lang="en-US" sz="2400" b="1" dirty="0" smtClean="0">
                <a:solidFill>
                  <a:srgbClr val="7030A0"/>
                </a:solidFill>
              </a:rPr>
              <a:t>  </a:t>
            </a:r>
            <a:r>
              <a:rPr lang="en-US" sz="2400" dirty="0" smtClean="0">
                <a:solidFill>
                  <a:schemeClr val="bg1"/>
                </a:solidFill>
              </a:rPr>
              <a:t>YAC are linear plasmid vectors that behave like a yeast </a:t>
            </a:r>
          </a:p>
          <a:p>
            <a:r>
              <a:rPr lang="en-US" sz="2400" dirty="0" smtClean="0">
                <a:solidFill>
                  <a:schemeClr val="bg1"/>
                </a:solidFill>
              </a:rPr>
              <a:t>    chromosome. Each YAC occurs in two forms. The circular form </a:t>
            </a:r>
          </a:p>
          <a:p>
            <a:r>
              <a:rPr lang="en-US" sz="2400" dirty="0" smtClean="0">
                <a:solidFill>
                  <a:schemeClr val="bg1"/>
                </a:solidFill>
              </a:rPr>
              <a:t>    grows in bacteria and linear form multiplies in yeast cells. </a:t>
            </a:r>
          </a:p>
          <a:p>
            <a:pPr>
              <a:buFont typeface="Arial" pitchFamily="34" charset="0"/>
              <a:buChar char="•"/>
            </a:pPr>
            <a:r>
              <a:rPr lang="en-US" sz="2400" dirty="0" smtClean="0">
                <a:solidFill>
                  <a:schemeClr val="bg1"/>
                </a:solidFill>
              </a:rPr>
              <a:t>  A typical YAC (e.g. pYAC3) contains following functional modules </a:t>
            </a:r>
          </a:p>
          <a:p>
            <a:r>
              <a:rPr lang="en-US" sz="2400" dirty="0" smtClean="0">
                <a:solidFill>
                  <a:schemeClr val="bg1"/>
                </a:solidFill>
              </a:rPr>
              <a:t>   from yeast chromosome:</a:t>
            </a:r>
          </a:p>
          <a:p>
            <a:pPr marL="457200" indent="-457200">
              <a:buAutoNum type="arabicPeriod"/>
            </a:pPr>
            <a:r>
              <a:rPr lang="en-US" sz="2400" dirty="0" smtClean="0">
                <a:solidFill>
                  <a:schemeClr val="bg1"/>
                </a:solidFill>
              </a:rPr>
              <a:t>ARS sequence for replication. </a:t>
            </a:r>
          </a:p>
          <a:p>
            <a:pPr marL="457200" indent="-457200">
              <a:buAutoNum type="arabicPeriod"/>
            </a:pPr>
            <a:r>
              <a:rPr lang="en-US" sz="2400" dirty="0" smtClean="0">
                <a:solidFill>
                  <a:schemeClr val="bg1"/>
                </a:solidFill>
              </a:rPr>
              <a:t>CEN4 sequence for centromeric function. </a:t>
            </a:r>
          </a:p>
          <a:p>
            <a:pPr marL="457200" indent="-457200">
              <a:buAutoNum type="arabicPeriod"/>
            </a:pPr>
            <a:r>
              <a:rPr lang="en-US" sz="2400" dirty="0" smtClean="0">
                <a:solidFill>
                  <a:schemeClr val="bg1"/>
                </a:solidFill>
              </a:rPr>
              <a:t>Telomeric sequences from yeast chromosome at the two ends against exonuclease action, consisting of 20-70 tandem repeates of 6 bases, 5'... CCCCAA.... 3’. </a:t>
            </a:r>
          </a:p>
          <a:p>
            <a:pPr marL="457200" indent="-457200">
              <a:buAutoNum type="arabicPeriod"/>
            </a:pPr>
            <a:r>
              <a:rPr lang="en-US" sz="2400" dirty="0" smtClean="0">
                <a:solidFill>
                  <a:schemeClr val="bg1"/>
                </a:solidFill>
              </a:rPr>
              <a:t>TRP1 and URA3 as the two selectable markers. </a:t>
            </a:r>
          </a:p>
          <a:p>
            <a:pPr marL="457200" indent="-457200">
              <a:buAutoNum type="arabicPeriod"/>
            </a:pPr>
            <a:r>
              <a:rPr lang="en-US" sz="2400" dirty="0" smtClean="0">
                <a:solidFill>
                  <a:schemeClr val="bg1"/>
                </a:solidFill>
              </a:rPr>
              <a:t>Sequences from </a:t>
            </a:r>
            <a:r>
              <a:rPr lang="en-US" sz="2400" i="1" dirty="0" smtClean="0">
                <a:solidFill>
                  <a:schemeClr val="bg1"/>
                </a:solidFill>
              </a:rPr>
              <a:t>E. coli </a:t>
            </a:r>
            <a:r>
              <a:rPr lang="en-US" sz="2400" dirty="0" smtClean="0">
                <a:solidFill>
                  <a:schemeClr val="bg1"/>
                </a:solidFill>
              </a:rPr>
              <a:t>plasmid for selection and propagation of </a:t>
            </a:r>
            <a:r>
              <a:rPr lang="en-US" sz="2400" i="1" dirty="0" smtClean="0">
                <a:solidFill>
                  <a:schemeClr val="bg1"/>
                </a:solidFill>
              </a:rPr>
              <a:t>E. coli</a:t>
            </a:r>
            <a:r>
              <a:rPr lang="en-US" sz="2400" dirty="0" smtClean="0">
                <a:solidFill>
                  <a:schemeClr val="bg1"/>
                </a:solidFill>
              </a:rPr>
              <a:t>. </a:t>
            </a:r>
          </a:p>
          <a:p>
            <a:pPr marL="457200" indent="-457200">
              <a:buAutoNum type="arabicPeriod"/>
            </a:pPr>
            <a:r>
              <a:rPr lang="en-US" sz="2400" dirty="0" smtClean="0">
                <a:solidFill>
                  <a:schemeClr val="bg1"/>
                </a:solidFill>
              </a:rPr>
              <a:t>SUP4, a selectable marker where DNA insert is integrated.</a:t>
            </a:r>
            <a:endParaRPr lang="en-US" sz="2400" dirty="0">
              <a:solidFill>
                <a:schemeClr val="bg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srcRect/>
          <a:stretch>
            <a:fillRect/>
          </a:stretch>
        </p:blipFill>
        <p:spPr bwMode="auto">
          <a:xfrm rot="16200000">
            <a:off x="1748631" y="-224631"/>
            <a:ext cx="5715000" cy="7231062"/>
          </a:xfrm>
          <a:prstGeom prst="rect">
            <a:avLst/>
          </a:prstGeom>
          <a:noFill/>
          <a:ln w="28575">
            <a:solidFill>
              <a:srgbClr val="FF0000"/>
            </a:solid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978" name="Picture 2" descr="Difference Between YAC and BAC Vectors"/>
          <p:cNvPicPr>
            <a:picLocks noChangeAspect="1" noChangeArrowheads="1"/>
          </p:cNvPicPr>
          <p:nvPr/>
        </p:nvPicPr>
        <p:blipFill>
          <a:blip r:embed="rId2"/>
          <a:srcRect/>
          <a:stretch>
            <a:fillRect/>
          </a:stretch>
        </p:blipFill>
        <p:spPr bwMode="auto">
          <a:xfrm>
            <a:off x="1143000" y="1066800"/>
            <a:ext cx="6629400" cy="4953000"/>
          </a:xfrm>
          <a:prstGeom prst="rect">
            <a:avLst/>
          </a:prstGeom>
          <a:noFill/>
          <a:ln w="28575">
            <a:solidFill>
              <a:srgbClr val="FF0000"/>
            </a:solid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35846"/>
            <a:ext cx="8534400" cy="5262979"/>
          </a:xfrm>
          <a:prstGeom prst="rect">
            <a:avLst/>
          </a:prstGeom>
        </p:spPr>
        <p:txBody>
          <a:bodyPr wrap="square">
            <a:spAutoFit/>
          </a:bodyPr>
          <a:lstStyle/>
          <a:p>
            <a:pPr>
              <a:buFont typeface="Arial" pitchFamily="34" charset="0"/>
              <a:buChar char="•"/>
            </a:pPr>
            <a:r>
              <a:rPr lang="en-US" sz="2400" dirty="0" smtClean="0">
                <a:solidFill>
                  <a:schemeClr val="bg1"/>
                </a:solidFill>
              </a:rPr>
              <a:t>  The first YAC vector developed was pYAC3. It is essentially a </a:t>
            </a:r>
          </a:p>
          <a:p>
            <a:r>
              <a:rPr lang="en-US" sz="2400" dirty="0" smtClean="0">
                <a:solidFill>
                  <a:schemeClr val="bg1"/>
                </a:solidFill>
              </a:rPr>
              <a:t>    pBR322 plasmid vector into which above mentioned yeast </a:t>
            </a:r>
          </a:p>
          <a:p>
            <a:r>
              <a:rPr lang="en-US" sz="2400" dirty="0" smtClean="0">
                <a:solidFill>
                  <a:schemeClr val="bg1"/>
                </a:solidFill>
              </a:rPr>
              <a:t>    sequences have been integrated. </a:t>
            </a:r>
          </a:p>
          <a:p>
            <a:pPr>
              <a:buFont typeface="Arial" pitchFamily="34" charset="0"/>
              <a:buChar char="•"/>
            </a:pPr>
            <a:r>
              <a:rPr lang="en-US" sz="2400" dirty="0" smtClean="0">
                <a:solidFill>
                  <a:schemeClr val="bg1"/>
                </a:solidFill>
              </a:rPr>
              <a:t>  It propagates in </a:t>
            </a:r>
            <a:r>
              <a:rPr lang="en-US" sz="2400" i="1" dirty="0" smtClean="0">
                <a:solidFill>
                  <a:schemeClr val="bg1"/>
                </a:solidFill>
              </a:rPr>
              <a:t>E. coli </a:t>
            </a:r>
            <a:r>
              <a:rPr lang="en-US" sz="2400" dirty="0" smtClean="0">
                <a:solidFill>
                  <a:schemeClr val="bg1"/>
                </a:solidFill>
              </a:rPr>
              <a:t>in circular form. </a:t>
            </a:r>
          </a:p>
          <a:p>
            <a:pPr>
              <a:buFont typeface="Arial" pitchFamily="34" charset="0"/>
              <a:buChar char="•"/>
            </a:pPr>
            <a:r>
              <a:rPr lang="en-US" sz="2400" dirty="0" smtClean="0">
                <a:solidFill>
                  <a:schemeClr val="bg1"/>
                </a:solidFill>
              </a:rPr>
              <a:t>  The DNA insert is integrated within SUP4 to generate linear YAC </a:t>
            </a:r>
          </a:p>
          <a:p>
            <a:r>
              <a:rPr lang="en-US" sz="2400" dirty="0" smtClean="0">
                <a:solidFill>
                  <a:schemeClr val="bg1"/>
                </a:solidFill>
              </a:rPr>
              <a:t>    vector. </a:t>
            </a:r>
          </a:p>
          <a:p>
            <a:pPr>
              <a:buFont typeface="Arial" pitchFamily="34" charset="0"/>
              <a:buChar char="•"/>
            </a:pPr>
            <a:r>
              <a:rPr lang="en-US" sz="2400" dirty="0" smtClean="0">
                <a:solidFill>
                  <a:schemeClr val="bg1"/>
                </a:solidFill>
              </a:rPr>
              <a:t>  The recombinant YAC is introduced into TRPI</a:t>
            </a:r>
            <a:r>
              <a:rPr lang="en-US" sz="2400" baseline="30000" dirty="0" smtClean="0">
                <a:solidFill>
                  <a:schemeClr val="bg1"/>
                </a:solidFill>
              </a:rPr>
              <a:t>-</a:t>
            </a:r>
            <a:r>
              <a:rPr lang="en-US" sz="2400" dirty="0" smtClean="0">
                <a:solidFill>
                  <a:schemeClr val="bg1"/>
                </a:solidFill>
              </a:rPr>
              <a:t> and URA3</a:t>
            </a:r>
            <a:r>
              <a:rPr lang="en-US" sz="2400" baseline="30000" dirty="0" smtClean="0">
                <a:solidFill>
                  <a:schemeClr val="bg1"/>
                </a:solidFill>
              </a:rPr>
              <a:t>-</a:t>
            </a:r>
            <a:r>
              <a:rPr lang="en-US" sz="2400" dirty="0" smtClean="0">
                <a:solidFill>
                  <a:schemeClr val="bg1"/>
                </a:solidFill>
              </a:rPr>
              <a:t> yeast </a:t>
            </a:r>
          </a:p>
          <a:p>
            <a:r>
              <a:rPr lang="en-US" sz="2400" dirty="0" smtClean="0">
                <a:solidFill>
                  <a:schemeClr val="bg1"/>
                </a:solidFill>
              </a:rPr>
              <a:t>    cells by protoplast transformation. </a:t>
            </a:r>
          </a:p>
          <a:p>
            <a:pPr>
              <a:buFont typeface="Arial" pitchFamily="34" charset="0"/>
              <a:buChar char="•"/>
            </a:pPr>
            <a:r>
              <a:rPr lang="en-US" sz="2400" dirty="0" smtClean="0">
                <a:solidFill>
                  <a:schemeClr val="bg1"/>
                </a:solidFill>
              </a:rPr>
              <a:t>  The recombinant clones are identified by the insertional </a:t>
            </a:r>
          </a:p>
          <a:p>
            <a:r>
              <a:rPr lang="en-US" sz="2400" dirty="0" smtClean="0">
                <a:solidFill>
                  <a:schemeClr val="bg1"/>
                </a:solidFill>
              </a:rPr>
              <a:t>    inactivation of SUP4 detected by a simple color test.</a:t>
            </a:r>
          </a:p>
          <a:p>
            <a:pPr>
              <a:buFont typeface="Arial" pitchFamily="34" charset="0"/>
              <a:buChar char="•"/>
            </a:pPr>
            <a:r>
              <a:rPr lang="en-US" sz="2400" dirty="0" smtClean="0">
                <a:solidFill>
                  <a:schemeClr val="bg1"/>
                </a:solidFill>
              </a:rPr>
              <a:t>  YACs can accommodate up to 2,000kb of cloned DNA inserted </a:t>
            </a:r>
          </a:p>
          <a:p>
            <a:r>
              <a:rPr lang="en-US" sz="2400" dirty="0" smtClean="0">
                <a:solidFill>
                  <a:schemeClr val="bg1"/>
                </a:solidFill>
              </a:rPr>
              <a:t>    into the multiple cloning site. Therefore, YACs are used for </a:t>
            </a:r>
          </a:p>
          <a:p>
            <a:r>
              <a:rPr lang="en-US" sz="2400" dirty="0" smtClean="0">
                <a:solidFill>
                  <a:schemeClr val="bg1"/>
                </a:solidFill>
              </a:rPr>
              <a:t>    cloning very large (100- 1,400kb) DNA segments. </a:t>
            </a:r>
          </a:p>
          <a:p>
            <a:pPr>
              <a:buFont typeface="Arial" pitchFamily="34" charset="0"/>
              <a:buChar char="•"/>
            </a:pPr>
            <a:r>
              <a:rPr lang="en-US" sz="2400" dirty="0" smtClean="0">
                <a:solidFill>
                  <a:schemeClr val="bg1"/>
                </a:solidFill>
              </a:rPr>
              <a:t>  They help in mapping complex eukaryotic chromosomes</a:t>
            </a:r>
            <a:endParaRPr lang="en-US" sz="2400"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2308324"/>
          </a:xfrm>
          <a:prstGeom prst="rect">
            <a:avLst/>
          </a:prstGeom>
        </p:spPr>
        <p:txBody>
          <a:bodyPr wrap="square">
            <a:spAutoFit/>
          </a:bodyPr>
          <a:lstStyle/>
          <a:p>
            <a:pPr lvl="0"/>
            <a:r>
              <a:rPr lang="en-US" sz="2400" b="1" dirty="0" smtClean="0">
                <a:solidFill>
                  <a:srgbClr val="C00000"/>
                </a:solidFill>
              </a:rPr>
              <a:t>But they have two disadvantages</a:t>
            </a:r>
            <a:r>
              <a:rPr lang="en-US" sz="2400" dirty="0" smtClean="0">
                <a:solidFill>
                  <a:prstClr val="black"/>
                </a:solidFill>
              </a:rPr>
              <a:t>:</a:t>
            </a:r>
          </a:p>
          <a:p>
            <a:pPr lvl="0"/>
            <a:r>
              <a:rPr lang="en-US" sz="2400" dirty="0" smtClean="0">
                <a:solidFill>
                  <a:prstClr val="black"/>
                </a:solidFill>
              </a:rPr>
              <a:t>•  Cloning efficiency is very low about 1,000 clones per ug DNA. </a:t>
            </a:r>
          </a:p>
          <a:p>
            <a:pPr lvl="0"/>
            <a:r>
              <a:rPr lang="en-US" sz="2400" dirty="0" smtClean="0">
                <a:solidFill>
                  <a:prstClr val="black"/>
                </a:solidFill>
              </a:rPr>
              <a:t>    Thus, they can not be used for complete generation of genomic   </a:t>
            </a:r>
          </a:p>
          <a:p>
            <a:pPr lvl="0"/>
            <a:r>
              <a:rPr lang="en-US" sz="2400" dirty="0" smtClean="0">
                <a:solidFill>
                  <a:prstClr val="black"/>
                </a:solidFill>
              </a:rPr>
              <a:t>    libraries.</a:t>
            </a:r>
          </a:p>
          <a:p>
            <a:pPr lvl="0"/>
            <a:r>
              <a:rPr lang="en-US" sz="2400" dirty="0" smtClean="0">
                <a:solidFill>
                  <a:prstClr val="black"/>
                </a:solidFill>
              </a:rPr>
              <a:t>•  It is not possible to recover large amount of pure insert DNA </a:t>
            </a:r>
          </a:p>
          <a:p>
            <a:pPr lvl="0"/>
            <a:r>
              <a:rPr lang="en-US" sz="2400" dirty="0" smtClean="0">
                <a:solidFill>
                  <a:prstClr val="black"/>
                </a:solidFill>
              </a:rPr>
              <a:t>    from individual clones.</a:t>
            </a:r>
            <a:endParaRPr lang="en-US" sz="2400" dirty="0">
              <a:solidFill>
                <a:prstClr val="black"/>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After centrifugation, the DNA pellet is redissolved in a buffer </a:t>
            </a:r>
          </a:p>
          <a:p>
            <a:pPr lvl="0"/>
            <a:r>
              <a:rPr lang="en-US" sz="2400" dirty="0" smtClean="0">
                <a:solidFill>
                  <a:prstClr val="black"/>
                </a:solidFill>
              </a:rPr>
              <a:t>   containing EDTA to inactivate any DNase present. This solution </a:t>
            </a:r>
          </a:p>
          <a:p>
            <a:pPr lvl="0"/>
            <a:r>
              <a:rPr lang="en-US" sz="2400" dirty="0" smtClean="0">
                <a:solidFill>
                  <a:prstClr val="black"/>
                </a:solidFill>
              </a:rPr>
              <a:t>   can be stored at 4  ̊C for at least a month. </a:t>
            </a:r>
          </a:p>
          <a:p>
            <a:pPr lvl="0">
              <a:buFont typeface="Arial" pitchFamily="34" charset="0"/>
              <a:buChar char="•"/>
            </a:pPr>
            <a:r>
              <a:rPr lang="en-US" sz="2400" dirty="0" smtClean="0">
                <a:solidFill>
                  <a:prstClr val="black"/>
                </a:solidFill>
              </a:rPr>
              <a:t> DNA solutions can be stored frozen although repeated freezing </a:t>
            </a:r>
          </a:p>
          <a:p>
            <a:pPr lvl="0"/>
            <a:r>
              <a:rPr lang="en-US" sz="2400" dirty="0" smtClean="0">
                <a:solidFill>
                  <a:prstClr val="black"/>
                </a:solidFill>
              </a:rPr>
              <a:t>   and thawing tends to damage long DNA molecules by shearing. </a:t>
            </a:r>
          </a:p>
          <a:p>
            <a:pPr lvl="0">
              <a:buFont typeface="Arial" pitchFamily="34" charset="0"/>
              <a:buChar char="•"/>
            </a:pPr>
            <a:r>
              <a:rPr lang="en-US" sz="2400" dirty="0" smtClean="0">
                <a:solidFill>
                  <a:prstClr val="black"/>
                </a:solidFill>
              </a:rPr>
              <a:t>  The procedure described above is suitable for total cellular DNA. </a:t>
            </a:r>
          </a:p>
          <a:p>
            <a:pPr lvl="0"/>
            <a:r>
              <a:rPr lang="en-US" sz="2400" dirty="0" smtClean="0">
                <a:solidFill>
                  <a:prstClr val="black"/>
                </a:solidFill>
              </a:rPr>
              <a:t>    If the DNA from a specific organelle or viral particle is needed, it </a:t>
            </a:r>
          </a:p>
          <a:p>
            <a:pPr lvl="0"/>
            <a:r>
              <a:rPr lang="en-US" sz="2400" dirty="0" smtClean="0">
                <a:solidFill>
                  <a:prstClr val="black"/>
                </a:solidFill>
              </a:rPr>
              <a:t>    is best to isolate the organelle or virus before extracting its DNA, </a:t>
            </a:r>
          </a:p>
          <a:p>
            <a:pPr lvl="0"/>
            <a:r>
              <a:rPr lang="en-US" sz="2400" dirty="0" smtClean="0">
                <a:solidFill>
                  <a:prstClr val="black"/>
                </a:solidFill>
              </a:rPr>
              <a:t>    since the recovery of a particular type of DNA from a mixture is </a:t>
            </a:r>
          </a:p>
          <a:p>
            <a:pPr lvl="0"/>
            <a:r>
              <a:rPr lang="en-US" sz="2400" dirty="0" smtClean="0">
                <a:solidFill>
                  <a:prstClr val="black"/>
                </a:solidFill>
              </a:rPr>
              <a:t>    usually rather difficult. </a:t>
            </a:r>
          </a:p>
          <a:p>
            <a:pPr lvl="0">
              <a:buFont typeface="Arial" pitchFamily="34" charset="0"/>
              <a:buChar char="•"/>
            </a:pPr>
            <a:r>
              <a:rPr lang="en-US" sz="2400" dirty="0" smtClean="0">
                <a:solidFill>
                  <a:prstClr val="black"/>
                </a:solidFill>
              </a:rPr>
              <a:t>  Where a high degree of purity is required DNA may be subjected </a:t>
            </a:r>
          </a:p>
          <a:p>
            <a:pPr lvl="0"/>
            <a:r>
              <a:rPr lang="en-US" sz="2400" dirty="0" smtClean="0">
                <a:solidFill>
                  <a:prstClr val="black"/>
                </a:solidFill>
              </a:rPr>
              <a:t>    to density gradient ultracentrifugation through caesium chloride </a:t>
            </a:r>
          </a:p>
          <a:p>
            <a:pPr lvl="0"/>
            <a:r>
              <a:rPr lang="en-US" sz="2400" dirty="0" smtClean="0">
                <a:solidFill>
                  <a:prstClr val="black"/>
                </a:solidFill>
              </a:rPr>
              <a:t>    which is particularly useful for the preparation of plasmid DNA. </a:t>
            </a:r>
          </a:p>
          <a:p>
            <a:pPr lvl="0">
              <a:buFont typeface="Arial" pitchFamily="34" charset="0"/>
              <a:buChar char="•"/>
            </a:pPr>
            <a:r>
              <a:rPr lang="en-US" sz="2400" dirty="0" smtClean="0">
                <a:solidFill>
                  <a:prstClr val="black"/>
                </a:solidFill>
              </a:rPr>
              <a:t>  It is possible to check the integrity of the DNA by agarose gel </a:t>
            </a:r>
          </a:p>
          <a:p>
            <a:pPr lvl="0"/>
            <a:r>
              <a:rPr lang="en-US" sz="2400" dirty="0" smtClean="0">
                <a:solidFill>
                  <a:prstClr val="black"/>
                </a:solidFill>
              </a:rPr>
              <a:t>   electrophoresis and determine the concentration of the DNA by </a:t>
            </a:r>
          </a:p>
          <a:p>
            <a:pPr lvl="0"/>
            <a:r>
              <a:rPr lang="en-US" sz="2400" dirty="0" smtClean="0">
                <a:solidFill>
                  <a:prstClr val="black"/>
                </a:solidFill>
              </a:rPr>
              <a:t>   using the fact that 1 absorbance unit equates to</a:t>
            </a:r>
          </a:p>
          <a:p>
            <a:pPr lvl="0"/>
            <a:r>
              <a:rPr lang="en-US" sz="2400" b="1" dirty="0" smtClean="0">
                <a:solidFill>
                  <a:srgbClr val="C00000"/>
                </a:solidFill>
              </a:rPr>
              <a:t>   50 x A</a:t>
            </a:r>
            <a:r>
              <a:rPr lang="en-US" sz="2400" b="1" baseline="-25000" dirty="0" smtClean="0">
                <a:solidFill>
                  <a:srgbClr val="C00000"/>
                </a:solidFill>
              </a:rPr>
              <a:t>260</a:t>
            </a:r>
            <a:r>
              <a:rPr lang="en-US" sz="2400" dirty="0" smtClean="0">
                <a:solidFill>
                  <a:prstClr val="black"/>
                </a:solidFill>
              </a:rPr>
              <a:t> = </a:t>
            </a:r>
            <a:r>
              <a:rPr lang="en-US" sz="2400" b="1" dirty="0" smtClean="0">
                <a:solidFill>
                  <a:srgbClr val="7030A0"/>
                </a:solidFill>
              </a:rPr>
              <a:t>Concentration of DNA sample (ug ml</a:t>
            </a:r>
            <a:r>
              <a:rPr lang="en-US" sz="2400" b="1" baseline="30000" dirty="0" smtClean="0">
                <a:solidFill>
                  <a:srgbClr val="7030A0"/>
                </a:solidFill>
              </a:rPr>
              <a:t>-1</a:t>
            </a:r>
            <a:r>
              <a:rPr lang="en-US" sz="2400" b="1" dirty="0" smtClean="0">
                <a:solidFill>
                  <a:srgbClr val="7030A0"/>
                </a:solidFill>
              </a:rPr>
              <a:t>).</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533401" y="985837"/>
            <a:ext cx="3429000" cy="5491163"/>
          </a:xfrm>
          <a:prstGeom prst="rect">
            <a:avLst/>
          </a:prstGeom>
          <a:noFill/>
          <a:ln w="2857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05400" y="990600"/>
            <a:ext cx="3429000" cy="5486400"/>
          </a:xfrm>
          <a:prstGeom prst="rect">
            <a:avLst/>
          </a:prstGeom>
          <a:noFill/>
          <a:ln w="28575">
            <a:solidFill>
              <a:srgbClr val="FF0000"/>
            </a:solidFill>
            <a:miter lim="800000"/>
            <a:headEnd/>
            <a:tailEnd/>
          </a:ln>
          <a:effectLst/>
        </p:spPr>
      </p:pic>
      <p:cxnSp>
        <p:nvCxnSpPr>
          <p:cNvPr id="6" name="Straight Connector 5"/>
          <p:cNvCxnSpPr>
            <a:stCxn id="4" idx="0"/>
            <a:endCxn id="4" idx="2"/>
          </p:cNvCxnSpPr>
          <p:nvPr/>
        </p:nvCxnSpPr>
        <p:spPr>
          <a:xfrm rot="16200000" flipH="1">
            <a:off x="1333500" y="3467100"/>
            <a:ext cx="6477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29200" y="381000"/>
            <a:ext cx="2743200" cy="461665"/>
          </a:xfrm>
          <a:prstGeom prst="rect">
            <a:avLst/>
          </a:prstGeom>
        </p:spPr>
        <p:txBody>
          <a:bodyPr wrap="square">
            <a:spAutoFit/>
          </a:bodyPr>
          <a:lstStyle/>
          <a:p>
            <a:r>
              <a:rPr lang="en-US" sz="2400" b="1" u="sng" dirty="0" smtClean="0">
                <a:solidFill>
                  <a:srgbClr val="7030A0"/>
                </a:solidFill>
              </a:rPr>
              <a:t>Isolation of RNA </a:t>
            </a:r>
            <a:endParaRPr lang="en-US" sz="2400" u="sng" dirty="0">
              <a:solidFill>
                <a:srgbClr val="7030A0"/>
              </a:solidFill>
            </a:endParaRPr>
          </a:p>
        </p:txBody>
      </p:sp>
      <p:sp>
        <p:nvSpPr>
          <p:cNvPr id="8" name="Rectangle 7"/>
          <p:cNvSpPr/>
          <p:nvPr/>
        </p:nvSpPr>
        <p:spPr>
          <a:xfrm>
            <a:off x="457200" y="304800"/>
            <a:ext cx="2344231" cy="461665"/>
          </a:xfrm>
          <a:prstGeom prst="rect">
            <a:avLst/>
          </a:prstGeom>
        </p:spPr>
        <p:txBody>
          <a:bodyPr wrap="none">
            <a:spAutoFit/>
          </a:bodyPr>
          <a:lstStyle/>
          <a:p>
            <a:r>
              <a:rPr lang="en-US" sz="2400" b="1" u="sng" dirty="0" smtClean="0">
                <a:solidFill>
                  <a:srgbClr val="7030A0"/>
                </a:solidFill>
              </a:rPr>
              <a:t>Isolation of DNA </a:t>
            </a:r>
            <a:endParaRPr lang="en-US" sz="2400" u="sng"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52400"/>
            <a:ext cx="2709268" cy="523220"/>
          </a:xfrm>
          <a:prstGeom prst="rect">
            <a:avLst/>
          </a:prstGeom>
        </p:spPr>
        <p:txBody>
          <a:bodyPr wrap="none">
            <a:spAutoFit/>
          </a:bodyPr>
          <a:lstStyle/>
          <a:p>
            <a:r>
              <a:rPr lang="en-US" sz="2800" b="1" dirty="0" smtClean="0">
                <a:solidFill>
                  <a:srgbClr val="FF0000"/>
                </a:solidFill>
              </a:rPr>
              <a:t>Isolation of RNA </a:t>
            </a:r>
            <a:endParaRPr lang="en-US" dirty="0"/>
          </a:p>
        </p:txBody>
      </p:sp>
      <p:sp>
        <p:nvSpPr>
          <p:cNvPr id="5" name="Rectangle 4"/>
          <p:cNvSpPr/>
          <p:nvPr/>
        </p:nvSpPr>
        <p:spPr>
          <a:xfrm>
            <a:off x="304800" y="685800"/>
            <a:ext cx="8686800" cy="6001643"/>
          </a:xfrm>
          <a:prstGeom prst="rect">
            <a:avLst/>
          </a:prstGeom>
        </p:spPr>
        <p:txBody>
          <a:bodyPr wrap="square">
            <a:spAutoFit/>
          </a:bodyPr>
          <a:lstStyle/>
          <a:p>
            <a:pPr>
              <a:buFont typeface="Arial" pitchFamily="34" charset="0"/>
              <a:buChar char="•"/>
            </a:pPr>
            <a:r>
              <a:rPr lang="en-US" sz="2400" dirty="0" smtClean="0">
                <a:solidFill>
                  <a:schemeClr val="bg1"/>
                </a:solidFill>
              </a:rPr>
              <a:t>  The methods used for RNA isolation are very similar to those </a:t>
            </a:r>
          </a:p>
          <a:p>
            <a:r>
              <a:rPr lang="en-US" sz="2400" dirty="0" smtClean="0">
                <a:solidFill>
                  <a:schemeClr val="bg1"/>
                </a:solidFill>
              </a:rPr>
              <a:t>    described above for DNA.</a:t>
            </a:r>
          </a:p>
          <a:p>
            <a:pPr>
              <a:buFont typeface="Arial" pitchFamily="34" charset="0"/>
              <a:buChar char="•"/>
            </a:pPr>
            <a:r>
              <a:rPr lang="en-US" sz="2400" dirty="0" smtClean="0">
                <a:solidFill>
                  <a:schemeClr val="bg1"/>
                </a:solidFill>
              </a:rPr>
              <a:t> However, RNA molecules are relatively short, and therefore less </a:t>
            </a:r>
          </a:p>
          <a:p>
            <a:r>
              <a:rPr lang="en-US" sz="2400" dirty="0" smtClean="0">
                <a:solidFill>
                  <a:schemeClr val="bg1"/>
                </a:solidFill>
              </a:rPr>
              <a:t>   easily damaged by shearing, so cell disruption can be rather </a:t>
            </a:r>
          </a:p>
          <a:p>
            <a:r>
              <a:rPr lang="en-US" sz="2400" dirty="0" smtClean="0">
                <a:solidFill>
                  <a:schemeClr val="bg1"/>
                </a:solidFill>
              </a:rPr>
              <a:t>   more vigorous. </a:t>
            </a:r>
          </a:p>
          <a:p>
            <a:pPr>
              <a:buFont typeface="Arial" pitchFamily="34" charset="0"/>
              <a:buChar char="•"/>
            </a:pPr>
            <a:r>
              <a:rPr lang="en-US" sz="2400" dirty="0" smtClean="0">
                <a:solidFill>
                  <a:schemeClr val="bg1"/>
                </a:solidFill>
              </a:rPr>
              <a:t>  RNA is, however, very vulnerable to digestion by RNases which </a:t>
            </a:r>
          </a:p>
          <a:p>
            <a:r>
              <a:rPr lang="en-US" sz="2400" dirty="0" smtClean="0">
                <a:solidFill>
                  <a:schemeClr val="bg1"/>
                </a:solidFill>
              </a:rPr>
              <a:t>   are present endogenously in various concentrations in certain </a:t>
            </a:r>
          </a:p>
          <a:p>
            <a:r>
              <a:rPr lang="en-US" sz="2400" dirty="0" smtClean="0">
                <a:solidFill>
                  <a:schemeClr val="bg1"/>
                </a:solidFill>
              </a:rPr>
              <a:t>   cell types and exogenously on fingers, Gloves should therefore </a:t>
            </a:r>
          </a:p>
          <a:p>
            <a:r>
              <a:rPr lang="en-US" sz="2400" dirty="0" smtClean="0">
                <a:solidFill>
                  <a:schemeClr val="bg1"/>
                </a:solidFill>
              </a:rPr>
              <a:t>   be worm, and a strong detergent should be included in the </a:t>
            </a:r>
          </a:p>
          <a:p>
            <a:r>
              <a:rPr lang="en-US" sz="2400" dirty="0" smtClean="0">
                <a:solidFill>
                  <a:schemeClr val="bg1"/>
                </a:solidFill>
              </a:rPr>
              <a:t>   isolation medium to immediately denature any RNases. </a:t>
            </a:r>
          </a:p>
          <a:p>
            <a:pPr>
              <a:buFont typeface="Arial" pitchFamily="34" charset="0"/>
              <a:buChar char="•"/>
            </a:pPr>
            <a:r>
              <a:rPr lang="en-US" sz="2400" dirty="0" smtClean="0">
                <a:solidFill>
                  <a:schemeClr val="bg1"/>
                </a:solidFill>
              </a:rPr>
              <a:t>  Subsequent deproteinisation should be particularly rigorous, </a:t>
            </a:r>
          </a:p>
          <a:p>
            <a:r>
              <a:rPr lang="en-US" sz="2400" dirty="0" smtClean="0">
                <a:solidFill>
                  <a:schemeClr val="bg1"/>
                </a:solidFill>
              </a:rPr>
              <a:t>   since RNA is often tightly associated with proteins. </a:t>
            </a:r>
          </a:p>
          <a:p>
            <a:pPr>
              <a:buFont typeface="Arial" pitchFamily="34" charset="0"/>
              <a:buChar char="•"/>
            </a:pPr>
            <a:r>
              <a:rPr lang="en-US" sz="2400" dirty="0" smtClean="0">
                <a:solidFill>
                  <a:schemeClr val="bg1"/>
                </a:solidFill>
              </a:rPr>
              <a:t>  DNase treatment can be used to remove DNA, and RNA can be </a:t>
            </a:r>
          </a:p>
          <a:p>
            <a:r>
              <a:rPr lang="en-US" sz="2400" dirty="0" smtClean="0">
                <a:solidFill>
                  <a:schemeClr val="bg1"/>
                </a:solidFill>
              </a:rPr>
              <a:t>   precipitated by ethanol. One reagent in particular which is </a:t>
            </a:r>
          </a:p>
          <a:p>
            <a:r>
              <a:rPr lang="en-US" sz="2400" dirty="0" smtClean="0">
                <a:solidFill>
                  <a:schemeClr val="bg1"/>
                </a:solidFill>
              </a:rPr>
              <a:t>   commonly used in RNA extraction is guanadinium thiocyanate </a:t>
            </a:r>
          </a:p>
          <a:p>
            <a:r>
              <a:rPr lang="en-US" sz="2400" dirty="0" smtClean="0">
                <a:solidFill>
                  <a:schemeClr val="bg1"/>
                </a:solidFill>
              </a:rPr>
              <a:t>   which is both a strong inhibitor of RNase and a protein denaturant.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740307"/>
          </a:xfrm>
          <a:prstGeom prst="rect">
            <a:avLst/>
          </a:prstGeom>
        </p:spPr>
        <p:txBody>
          <a:bodyPr wrap="square">
            <a:spAutoFit/>
          </a:bodyPr>
          <a:lstStyle/>
          <a:p>
            <a:pPr lvl="0">
              <a:buFont typeface="Arial" pitchFamily="34" charset="0"/>
              <a:buChar char="•"/>
            </a:pPr>
            <a:r>
              <a:rPr lang="en-US" sz="2400" dirty="0" smtClean="0">
                <a:solidFill>
                  <a:prstClr val="black"/>
                </a:solidFill>
              </a:rPr>
              <a:t>  It is possible to check the integrity of an RNA extract by analyzing </a:t>
            </a:r>
          </a:p>
          <a:p>
            <a:pPr lvl="0"/>
            <a:r>
              <a:rPr lang="en-US" sz="2400" dirty="0" smtClean="0">
                <a:solidFill>
                  <a:prstClr val="black"/>
                </a:solidFill>
              </a:rPr>
              <a:t>   it by agarose gel electrophoresis. The most abundant RNA </a:t>
            </a:r>
          </a:p>
          <a:p>
            <a:pPr lvl="0"/>
            <a:r>
              <a:rPr lang="en-US" sz="2400" dirty="0" smtClean="0">
                <a:solidFill>
                  <a:prstClr val="black"/>
                </a:solidFill>
              </a:rPr>
              <a:t>   species, the r RNA molecules 23S and 16S for prokaryotes and </a:t>
            </a:r>
          </a:p>
          <a:p>
            <a:pPr lvl="0"/>
            <a:r>
              <a:rPr lang="en-US" sz="2400" dirty="0" smtClean="0">
                <a:solidFill>
                  <a:prstClr val="black"/>
                </a:solidFill>
              </a:rPr>
              <a:t>   18S and 28S for eukaryotes, appear as discrete bands on the </a:t>
            </a:r>
          </a:p>
          <a:p>
            <a:pPr lvl="0"/>
            <a:r>
              <a:rPr lang="en-US" sz="2400" dirty="0" smtClean="0">
                <a:solidFill>
                  <a:prstClr val="black"/>
                </a:solidFill>
              </a:rPr>
              <a:t>   agarose gel and thus indicate that the other RNA components are </a:t>
            </a:r>
          </a:p>
          <a:p>
            <a:pPr lvl="0"/>
            <a:r>
              <a:rPr lang="en-US" sz="2400" dirty="0" smtClean="0">
                <a:solidFill>
                  <a:prstClr val="black"/>
                </a:solidFill>
              </a:rPr>
              <a:t>   likely to be intact. This is usually carried out under denaturing </a:t>
            </a:r>
          </a:p>
          <a:p>
            <a:pPr lvl="0"/>
            <a:r>
              <a:rPr lang="en-US" sz="2400" dirty="0" smtClean="0">
                <a:solidFill>
                  <a:prstClr val="black"/>
                </a:solidFill>
              </a:rPr>
              <a:t>   conditions to prevent secondary structure formation in the RNA. </a:t>
            </a:r>
          </a:p>
          <a:p>
            <a:pPr lvl="0">
              <a:buFont typeface="Arial" pitchFamily="34" charset="0"/>
              <a:buChar char="•"/>
            </a:pPr>
            <a:r>
              <a:rPr lang="en-US" sz="2400" dirty="0" smtClean="0">
                <a:solidFill>
                  <a:prstClr val="black"/>
                </a:solidFill>
              </a:rPr>
              <a:t> The concentration of the RNA may be estimated by using UV </a:t>
            </a:r>
          </a:p>
          <a:p>
            <a:pPr lvl="0"/>
            <a:r>
              <a:rPr lang="en-US" sz="2400" dirty="0" smtClean="0">
                <a:solidFill>
                  <a:prstClr val="black"/>
                </a:solidFill>
              </a:rPr>
              <a:t>   spectrophotometry. At 260 nm 1 absorbance unit equates to 40   </a:t>
            </a:r>
          </a:p>
          <a:p>
            <a:r>
              <a:rPr lang="en-US" sz="2400" dirty="0" smtClean="0">
                <a:solidFill>
                  <a:prstClr val="black"/>
                </a:solidFill>
              </a:rPr>
              <a:t>   ug ml</a:t>
            </a:r>
            <a:r>
              <a:rPr lang="en-US" sz="2400" b="1" baseline="30000" dirty="0" smtClean="0">
                <a:solidFill>
                  <a:srgbClr val="7030A0"/>
                </a:solidFill>
              </a:rPr>
              <a:t>-</a:t>
            </a:r>
            <a:r>
              <a:rPr lang="en-US" sz="2400" baseline="30000" dirty="0" smtClean="0">
                <a:solidFill>
                  <a:schemeClr val="bg1"/>
                </a:solidFill>
              </a:rPr>
              <a:t>1</a:t>
            </a:r>
            <a:r>
              <a:rPr lang="en-US" sz="2400" dirty="0" smtClean="0">
                <a:solidFill>
                  <a:prstClr val="black"/>
                </a:solidFill>
              </a:rPr>
              <a:t> of RNA therefore:</a:t>
            </a:r>
          </a:p>
          <a:p>
            <a:endParaRPr lang="en-US" sz="2400" dirty="0" smtClean="0">
              <a:solidFill>
                <a:prstClr val="black"/>
              </a:solidFill>
            </a:endParaRPr>
          </a:p>
          <a:p>
            <a:r>
              <a:rPr lang="en-US" sz="2400" b="1" dirty="0" smtClean="0">
                <a:solidFill>
                  <a:prstClr val="black"/>
                </a:solidFill>
              </a:rPr>
              <a:t>   </a:t>
            </a:r>
            <a:r>
              <a:rPr lang="en-US" sz="2400" b="1" dirty="0" smtClean="0">
                <a:solidFill>
                  <a:srgbClr val="C00000"/>
                </a:solidFill>
              </a:rPr>
              <a:t>40 x A</a:t>
            </a:r>
            <a:r>
              <a:rPr lang="en-US" sz="2400" b="1" baseline="-25000" dirty="0" smtClean="0">
                <a:solidFill>
                  <a:srgbClr val="C00000"/>
                </a:solidFill>
              </a:rPr>
              <a:t>260</a:t>
            </a:r>
            <a:r>
              <a:rPr lang="en-US" sz="2400" dirty="0" smtClean="0">
                <a:solidFill>
                  <a:prstClr val="black"/>
                </a:solidFill>
              </a:rPr>
              <a:t> = </a:t>
            </a:r>
            <a:r>
              <a:rPr lang="en-US" sz="2400" b="1" dirty="0" smtClean="0">
                <a:solidFill>
                  <a:srgbClr val="7030A0"/>
                </a:solidFill>
              </a:rPr>
              <a:t>Concentration of DNA sample (ug ml</a:t>
            </a:r>
            <a:r>
              <a:rPr lang="en-US" sz="2400" b="1" baseline="30000" dirty="0" smtClean="0">
                <a:solidFill>
                  <a:srgbClr val="7030A0"/>
                </a:solidFill>
              </a:rPr>
              <a:t>-1</a:t>
            </a:r>
            <a:r>
              <a:rPr lang="en-US" sz="2400" b="1" dirty="0" smtClean="0">
                <a:solidFill>
                  <a:srgbClr val="7030A0"/>
                </a:solidFill>
              </a:rPr>
              <a:t>)</a:t>
            </a:r>
          </a:p>
          <a:p>
            <a:endParaRPr lang="en-US" sz="2400" b="1" dirty="0" smtClean="0">
              <a:solidFill>
                <a:srgbClr val="7030A0"/>
              </a:solidFill>
            </a:endParaRPr>
          </a:p>
          <a:p>
            <a:pPr>
              <a:buFont typeface="Arial" pitchFamily="34" charset="0"/>
              <a:buChar char="•"/>
            </a:pPr>
            <a:r>
              <a:rPr lang="en-US" sz="2400" dirty="0" smtClean="0">
                <a:solidFill>
                  <a:schemeClr val="bg1"/>
                </a:solidFill>
              </a:rPr>
              <a:t> In many cases it is desirable to isolate eukaryotic mRNA which </a:t>
            </a:r>
          </a:p>
          <a:p>
            <a:r>
              <a:rPr lang="en-US" sz="2400" dirty="0" smtClean="0">
                <a:solidFill>
                  <a:schemeClr val="bg1"/>
                </a:solidFill>
              </a:rPr>
              <a:t>   constitutes only2-5% of cellular RNA from a mixture of total RNA </a:t>
            </a:r>
          </a:p>
          <a:p>
            <a:r>
              <a:rPr lang="en-US" sz="2400" dirty="0" smtClean="0">
                <a:solidFill>
                  <a:schemeClr val="bg1"/>
                </a:solidFill>
              </a:rPr>
              <a:t>   molecules. This may be carried out by affinity chromatography on </a:t>
            </a:r>
          </a:p>
          <a:p>
            <a:r>
              <a:rPr lang="en-US" sz="2400" dirty="0" smtClean="0">
                <a:solidFill>
                  <a:schemeClr val="bg1"/>
                </a:solidFill>
              </a:rPr>
              <a:t>   oligo(</a:t>
            </a:r>
            <a:r>
              <a:rPr lang="en-US" sz="2400" dirty="0" err="1" smtClean="0">
                <a:solidFill>
                  <a:schemeClr val="bg1"/>
                </a:solidFill>
              </a:rPr>
              <a:t>dT</a:t>
            </a:r>
            <a:r>
              <a:rPr lang="en-US" sz="2400" dirty="0" smtClean="0">
                <a:solidFill>
                  <a:schemeClr val="bg1"/>
                </a:solidFill>
              </a:rPr>
              <a:t>)-cellulose columns.</a:t>
            </a:r>
          </a:p>
          <a:p>
            <a:pPr lvl="0"/>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1384995"/>
          </a:xfrm>
          <a:prstGeom prst="rect">
            <a:avLst/>
          </a:prstGeom>
        </p:spPr>
        <p:txBody>
          <a:bodyPr wrap="square">
            <a:spAutoFit/>
          </a:bodyPr>
          <a:lstStyle/>
          <a:p>
            <a:pPr lvl="0"/>
            <a:r>
              <a:rPr lang="en-US" sz="2800" b="1" dirty="0" smtClean="0">
                <a:solidFill>
                  <a:srgbClr val="FF0000"/>
                </a:solidFill>
              </a:rPr>
              <a:t>Restriction Endonucleases: </a:t>
            </a:r>
          </a:p>
          <a:p>
            <a:pPr lvl="0"/>
            <a:r>
              <a:rPr lang="en-US" sz="2800" b="1" u="sng" dirty="0" smtClean="0">
                <a:solidFill>
                  <a:srgbClr val="7030A0"/>
                </a:solidFill>
              </a:rPr>
              <a:t>Types, nomenclature, recognition sequences and cleavage pattern</a:t>
            </a:r>
            <a:endParaRPr lang="en-US" sz="2800" b="1" u="sng" dirty="0">
              <a:solidFill>
                <a:srgbClr val="7030A0"/>
              </a:solidFill>
            </a:endParaRPr>
          </a:p>
        </p:txBody>
      </p:sp>
      <p:sp>
        <p:nvSpPr>
          <p:cNvPr id="5" name="Rectangle 4"/>
          <p:cNvSpPr/>
          <p:nvPr/>
        </p:nvSpPr>
        <p:spPr>
          <a:xfrm>
            <a:off x="304800" y="1752600"/>
            <a:ext cx="8534400" cy="4154984"/>
          </a:xfrm>
          <a:prstGeom prst="rect">
            <a:avLst/>
          </a:prstGeom>
        </p:spPr>
        <p:txBody>
          <a:bodyPr wrap="square">
            <a:spAutoFit/>
          </a:bodyPr>
          <a:lstStyle/>
          <a:p>
            <a:r>
              <a:rPr lang="en-US" sz="2400" b="1" dirty="0" smtClean="0">
                <a:solidFill>
                  <a:schemeClr val="bg1"/>
                </a:solidFill>
              </a:rPr>
              <a:t>    “ </a:t>
            </a:r>
            <a:r>
              <a:rPr lang="en-US" sz="2400" b="1" dirty="0" smtClean="0">
                <a:solidFill>
                  <a:srgbClr val="C00000"/>
                </a:solidFill>
              </a:rPr>
              <a:t>Endonucleases are enzymes that produce internal cuts, called </a:t>
            </a:r>
          </a:p>
          <a:p>
            <a:r>
              <a:rPr lang="en-US" sz="2400" b="1" dirty="0" smtClean="0">
                <a:solidFill>
                  <a:srgbClr val="C00000"/>
                </a:solidFill>
              </a:rPr>
              <a:t>       cleavage, in DNA molecules”</a:t>
            </a:r>
            <a:endParaRPr lang="en-US" sz="2400" dirty="0" smtClean="0">
              <a:solidFill>
                <a:schemeClr val="bg1"/>
              </a:solidFill>
            </a:endParaRPr>
          </a:p>
          <a:p>
            <a:pPr>
              <a:buFont typeface="Arial" pitchFamily="34" charset="0"/>
              <a:buChar char="•"/>
            </a:pPr>
            <a:r>
              <a:rPr lang="en-US" sz="2400" dirty="0" smtClean="0">
                <a:solidFill>
                  <a:schemeClr val="bg1"/>
                </a:solidFill>
              </a:rPr>
              <a:t>  Many endonucleases cleave DNA molecules at random sites. But </a:t>
            </a:r>
          </a:p>
          <a:p>
            <a:r>
              <a:rPr lang="en-US" sz="2400" dirty="0" smtClean="0">
                <a:solidFill>
                  <a:schemeClr val="bg1"/>
                </a:solidFill>
              </a:rPr>
              <a:t>    a class of endonucleases cleaves DNA only within or near those </a:t>
            </a:r>
          </a:p>
          <a:p>
            <a:r>
              <a:rPr lang="en-US" sz="2400" dirty="0" smtClean="0">
                <a:solidFill>
                  <a:schemeClr val="bg1"/>
                </a:solidFill>
              </a:rPr>
              <a:t>    sites, which have specific base sequences, such endonucleases  </a:t>
            </a:r>
          </a:p>
          <a:p>
            <a:r>
              <a:rPr lang="en-US" sz="2400" dirty="0" smtClean="0">
                <a:solidFill>
                  <a:schemeClr val="bg1"/>
                </a:solidFill>
              </a:rPr>
              <a:t>    are known as restriction endonucleases, and the sites recognized </a:t>
            </a:r>
          </a:p>
          <a:p>
            <a:r>
              <a:rPr lang="en-US" sz="2400" dirty="0" smtClean="0">
                <a:solidFill>
                  <a:schemeClr val="bg1"/>
                </a:solidFill>
              </a:rPr>
              <a:t>    by them are called recognition sequences or recognition sites.</a:t>
            </a:r>
          </a:p>
          <a:p>
            <a:pPr>
              <a:buFont typeface="Arial" pitchFamily="34" charset="0"/>
              <a:buChar char="•"/>
            </a:pPr>
            <a:r>
              <a:rPr lang="en-US" sz="2400" dirty="0" smtClean="0">
                <a:solidFill>
                  <a:schemeClr val="bg1"/>
                </a:solidFill>
              </a:rPr>
              <a:t>  The recognition sequences are different and specific for the </a:t>
            </a:r>
          </a:p>
          <a:p>
            <a:r>
              <a:rPr lang="en-US" sz="2400" dirty="0" smtClean="0">
                <a:solidFill>
                  <a:schemeClr val="bg1"/>
                </a:solidFill>
              </a:rPr>
              <a:t>   different restriction endonucleases or restriction enzymes. </a:t>
            </a:r>
          </a:p>
          <a:p>
            <a:pPr>
              <a:buFont typeface="Arial" pitchFamily="34" charset="0"/>
              <a:buChar char="•"/>
            </a:pPr>
            <a:r>
              <a:rPr lang="en-US" sz="2400" dirty="0" smtClean="0">
                <a:solidFill>
                  <a:schemeClr val="bg1"/>
                </a:solidFill>
              </a:rPr>
              <a:t>  Restriction enzymes were discovered due to and named after the </a:t>
            </a:r>
          </a:p>
          <a:p>
            <a:r>
              <a:rPr lang="en-US" sz="2400" dirty="0" smtClean="0">
                <a:solidFill>
                  <a:schemeClr val="bg1"/>
                </a:solidFill>
              </a:rPr>
              <a:t>    phenomenon of host restriction of bacterial phages.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785652"/>
          </a:xfrm>
          <a:prstGeom prst="rect">
            <a:avLst/>
          </a:prstGeom>
        </p:spPr>
        <p:txBody>
          <a:bodyPr wrap="square">
            <a:spAutoFit/>
          </a:bodyPr>
          <a:lstStyle/>
          <a:p>
            <a:pPr lvl="0">
              <a:buFont typeface="Arial" pitchFamily="34" charset="0"/>
              <a:buChar char="•"/>
            </a:pPr>
            <a:r>
              <a:rPr lang="en-US" sz="2400" dirty="0" smtClean="0">
                <a:solidFill>
                  <a:prstClr val="black"/>
                </a:solidFill>
              </a:rPr>
              <a:t>  The presence of restriction enzymes was postulated by W. Arber </a:t>
            </a:r>
          </a:p>
          <a:p>
            <a:pPr lvl="0"/>
            <a:r>
              <a:rPr lang="en-US" sz="2400" dirty="0" smtClean="0">
                <a:solidFill>
                  <a:prstClr val="black"/>
                </a:solidFill>
              </a:rPr>
              <a:t>    during 1960s, while the first true restriction endonuclease was </a:t>
            </a:r>
          </a:p>
          <a:p>
            <a:pPr lvl="0"/>
            <a:r>
              <a:rPr lang="en-US" sz="2400" dirty="0" smtClean="0">
                <a:solidFill>
                  <a:prstClr val="black"/>
                </a:solidFill>
              </a:rPr>
              <a:t>    isolated in 1970. </a:t>
            </a:r>
          </a:p>
          <a:p>
            <a:pPr lvl="0">
              <a:buFont typeface="Arial" pitchFamily="34" charset="0"/>
              <a:buChar char="•"/>
            </a:pPr>
            <a:r>
              <a:rPr lang="en-US" sz="2400" dirty="0" smtClean="0">
                <a:solidFill>
                  <a:prstClr val="black"/>
                </a:solidFill>
              </a:rPr>
              <a:t>  Smith, Nathans and Arber were awarded the Nobel Prize for </a:t>
            </a:r>
          </a:p>
          <a:p>
            <a:pPr lvl="0"/>
            <a:r>
              <a:rPr lang="en-US" sz="2400" dirty="0" smtClean="0">
                <a:solidFill>
                  <a:prstClr val="black"/>
                </a:solidFill>
              </a:rPr>
              <a:t>    Physiology and Medicine in 1978 for the discovery of </a:t>
            </a:r>
          </a:p>
          <a:p>
            <a:pPr lvl="0"/>
            <a:r>
              <a:rPr lang="en-US" sz="2400" dirty="0" smtClean="0">
                <a:solidFill>
                  <a:prstClr val="black"/>
                </a:solidFill>
              </a:rPr>
              <a:t>    endonucleases.</a:t>
            </a:r>
          </a:p>
          <a:p>
            <a:pPr lvl="0"/>
            <a:r>
              <a:rPr lang="en-US" sz="2400" dirty="0" smtClean="0">
                <a:solidFill>
                  <a:prstClr val="black"/>
                </a:solidFill>
              </a:rPr>
              <a:t>“ </a:t>
            </a:r>
            <a:r>
              <a:rPr lang="en-US" sz="2400" b="1" dirty="0" smtClean="0">
                <a:solidFill>
                  <a:srgbClr val="C00000"/>
                </a:solidFill>
              </a:rPr>
              <a:t>Restriction endonucleases are indispensable for DNA cloning </a:t>
            </a:r>
          </a:p>
          <a:p>
            <a:pPr lvl="0"/>
            <a:r>
              <a:rPr lang="en-US" sz="2400" b="1" dirty="0" smtClean="0">
                <a:solidFill>
                  <a:srgbClr val="C00000"/>
                </a:solidFill>
              </a:rPr>
              <a:t>   and sequencing</a:t>
            </a:r>
            <a:r>
              <a:rPr lang="en-US" sz="2400" dirty="0" smtClean="0">
                <a:solidFill>
                  <a:prstClr val="black"/>
                </a:solidFill>
              </a:rPr>
              <a:t>. </a:t>
            </a:r>
            <a:r>
              <a:rPr lang="en-US" sz="2400" b="1" dirty="0" smtClean="0">
                <a:solidFill>
                  <a:srgbClr val="C00000"/>
                </a:solidFill>
              </a:rPr>
              <a:t>They serve as the tools for cutting DNA </a:t>
            </a:r>
          </a:p>
          <a:p>
            <a:pPr lvl="0"/>
            <a:r>
              <a:rPr lang="en-US" sz="2400" b="1" dirty="0" smtClean="0">
                <a:solidFill>
                  <a:srgbClr val="C00000"/>
                </a:solidFill>
              </a:rPr>
              <a:t>   molecules at predetermined sites, which is the basic </a:t>
            </a:r>
          </a:p>
          <a:p>
            <a:pPr lvl="0"/>
            <a:r>
              <a:rPr lang="en-US" sz="2400" b="1" dirty="0" smtClean="0">
                <a:solidFill>
                  <a:srgbClr val="C00000"/>
                </a:solidFill>
              </a:rPr>
              <a:t>   requirement for gene cloning or recombinant DNA technology</a:t>
            </a:r>
            <a:r>
              <a:rPr lang="en-US" sz="2400" dirty="0" smtClean="0">
                <a:solidFill>
                  <a:prstClr val="black"/>
                </a:solidFill>
              </a:rPr>
              <a:t>”</a:t>
            </a:r>
            <a:endParaRPr lang="en-US" sz="2400" dirty="0">
              <a:solidFill>
                <a:prstClr val="black"/>
              </a:solidFill>
            </a:endParaRPr>
          </a:p>
        </p:txBody>
      </p:sp>
      <p:sp>
        <p:nvSpPr>
          <p:cNvPr id="5" name="Rectangle 4"/>
          <p:cNvSpPr/>
          <p:nvPr/>
        </p:nvSpPr>
        <p:spPr>
          <a:xfrm>
            <a:off x="304800" y="4038600"/>
            <a:ext cx="5396349" cy="523220"/>
          </a:xfrm>
          <a:prstGeom prst="rect">
            <a:avLst/>
          </a:prstGeom>
        </p:spPr>
        <p:txBody>
          <a:bodyPr wrap="none">
            <a:spAutoFit/>
          </a:bodyPr>
          <a:lstStyle/>
          <a:p>
            <a:r>
              <a:rPr lang="en-US" sz="2800" b="1" dirty="0" smtClean="0">
                <a:solidFill>
                  <a:srgbClr val="7030A0"/>
                </a:solidFill>
              </a:rPr>
              <a:t>Types of Restriction Endonucleases</a:t>
            </a:r>
            <a:endParaRPr lang="en-US" sz="2800" b="1" dirty="0">
              <a:solidFill>
                <a:srgbClr val="7030A0"/>
              </a:solidFill>
            </a:endParaRPr>
          </a:p>
        </p:txBody>
      </p:sp>
      <p:sp>
        <p:nvSpPr>
          <p:cNvPr id="6" name="Rectangle 5"/>
          <p:cNvSpPr/>
          <p:nvPr/>
        </p:nvSpPr>
        <p:spPr>
          <a:xfrm>
            <a:off x="304800" y="4572000"/>
            <a:ext cx="8458200" cy="1938992"/>
          </a:xfrm>
          <a:prstGeom prst="rect">
            <a:avLst/>
          </a:prstGeom>
        </p:spPr>
        <p:txBody>
          <a:bodyPr wrap="square">
            <a:spAutoFit/>
          </a:bodyPr>
          <a:lstStyle/>
          <a:p>
            <a:pPr lvl="0"/>
            <a:r>
              <a:rPr lang="en-US" sz="2400" dirty="0" smtClean="0">
                <a:solidFill>
                  <a:prstClr val="black"/>
                </a:solidFill>
              </a:rPr>
              <a:t>There are three distinct types of restriction endonucleases. </a:t>
            </a:r>
          </a:p>
          <a:p>
            <a:pPr marL="457200" lvl="0" indent="-457200">
              <a:buFontTx/>
              <a:buAutoNum type="arabicParenBoth"/>
            </a:pPr>
            <a:r>
              <a:rPr lang="en-US" sz="2400" dirty="0" smtClean="0">
                <a:solidFill>
                  <a:prstClr val="black"/>
                </a:solidFill>
              </a:rPr>
              <a:t>Type I restriction endonucleases are complex endonucleases, </a:t>
            </a:r>
          </a:p>
          <a:p>
            <a:pPr marL="457200" lvl="0" indent="-457200"/>
            <a:r>
              <a:rPr lang="en-US" sz="2400" dirty="0" smtClean="0">
                <a:solidFill>
                  <a:prstClr val="black"/>
                </a:solidFill>
              </a:rPr>
              <a:t>       and have recognition sequences of about 15 bp: they cleave the DNA about 1000 bp away from the 5'-end of the sequence "TCA" located within the recognition site, e.g.. EcoK, EcoB etc.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457200"/>
            <a:ext cx="8534400" cy="4524315"/>
          </a:xfrm>
          <a:prstGeom prst="rect">
            <a:avLst/>
          </a:prstGeom>
        </p:spPr>
        <p:txBody>
          <a:bodyPr wrap="square">
            <a:spAutoFit/>
          </a:bodyPr>
          <a:lstStyle/>
          <a:p>
            <a:pPr marL="457200" indent="-457200">
              <a:buAutoNum type="arabicParenBoth" startAt="2"/>
            </a:pPr>
            <a:r>
              <a:rPr lang="en-US" sz="2400" dirty="0" smtClean="0">
                <a:solidFill>
                  <a:schemeClr val="bg1"/>
                </a:solidFill>
              </a:rPr>
              <a:t>Type II restriction endonucleases are remarkably stable and induce cleavage either, in most cases, within their recognition sequences or very close to them. More than 350 different type II endonucleases with over 100 different recognition sequences are known. They require Mg</a:t>
            </a:r>
            <a:r>
              <a:rPr lang="en-US" sz="2400" baseline="30000" dirty="0" smtClean="0">
                <a:solidFill>
                  <a:schemeClr val="bg1"/>
                </a:solidFill>
              </a:rPr>
              <a:t>+2 </a:t>
            </a:r>
            <a:r>
              <a:rPr lang="en-US" sz="2400" dirty="0" smtClean="0">
                <a:solidFill>
                  <a:schemeClr val="bg1"/>
                </a:solidFill>
              </a:rPr>
              <a:t>ions for cleavage. The first type II enzyme to be isolated was Hind II in 1970. Only type II restriction endonucleases are used for restriction mapping and gene cloning. </a:t>
            </a:r>
          </a:p>
          <a:p>
            <a:pPr marL="457200" indent="-457200">
              <a:buAutoNum type="arabicParenBoth" startAt="2"/>
            </a:pPr>
            <a:r>
              <a:rPr lang="en-US" sz="2400" dirty="0" smtClean="0">
                <a:solidFill>
                  <a:schemeClr val="bg1"/>
                </a:solidFill>
              </a:rPr>
              <a:t>Type III restriction endonucleases are intermediate between the type I and type II enzymes, they cleave DNA in the immediate vicinity of their recognition sites, e.g., EcoP1, EcoP15. HinflII etc.</a:t>
            </a:r>
            <a:endParaRPr lang="en-US" sz="2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228600"/>
            <a:ext cx="6756337" cy="523220"/>
          </a:xfrm>
          <a:prstGeom prst="rect">
            <a:avLst/>
          </a:prstGeom>
        </p:spPr>
        <p:txBody>
          <a:bodyPr wrap="none">
            <a:spAutoFit/>
          </a:bodyPr>
          <a:lstStyle/>
          <a:p>
            <a:r>
              <a:rPr lang="en-US" sz="2800" b="1" dirty="0" smtClean="0">
                <a:solidFill>
                  <a:srgbClr val="7030A0"/>
                </a:solidFill>
              </a:rPr>
              <a:t>Nomenclature  of Restriction Endonucleases</a:t>
            </a:r>
            <a:endParaRPr lang="en-US" sz="2800" b="1" dirty="0">
              <a:solidFill>
                <a:srgbClr val="7030A0"/>
              </a:solidFill>
            </a:endParaRPr>
          </a:p>
        </p:txBody>
      </p:sp>
      <p:sp>
        <p:nvSpPr>
          <p:cNvPr id="5" name="Rectangle 4"/>
          <p:cNvSpPr/>
          <p:nvPr/>
        </p:nvSpPr>
        <p:spPr>
          <a:xfrm>
            <a:off x="304800" y="685800"/>
            <a:ext cx="8534400" cy="5262979"/>
          </a:xfrm>
          <a:prstGeom prst="rect">
            <a:avLst/>
          </a:prstGeom>
        </p:spPr>
        <p:txBody>
          <a:bodyPr wrap="square">
            <a:spAutoFit/>
          </a:bodyPr>
          <a:lstStyle/>
          <a:p>
            <a:r>
              <a:rPr lang="en-US" sz="2400" dirty="0" smtClean="0">
                <a:solidFill>
                  <a:schemeClr val="bg1"/>
                </a:solidFill>
              </a:rPr>
              <a:t>  The nomenclature of restriction endonucleases follows a general </a:t>
            </a:r>
          </a:p>
          <a:p>
            <a:r>
              <a:rPr lang="en-US" sz="2400" dirty="0" smtClean="0">
                <a:solidFill>
                  <a:schemeClr val="bg1"/>
                </a:solidFill>
              </a:rPr>
              <a:t>   pattern. </a:t>
            </a:r>
          </a:p>
          <a:p>
            <a:pPr marL="457200" indent="-457200">
              <a:buAutoNum type="arabicParenBoth"/>
            </a:pPr>
            <a:r>
              <a:rPr lang="en-US" sz="2400" dirty="0" smtClean="0">
                <a:solidFill>
                  <a:schemeClr val="bg1"/>
                </a:solidFill>
              </a:rPr>
              <a:t>The first letter of the name of genus in which a given enzyme is </a:t>
            </a:r>
          </a:p>
          <a:p>
            <a:pPr marL="457200" indent="-457200"/>
            <a:r>
              <a:rPr lang="en-US" sz="2400" dirty="0" smtClean="0">
                <a:solidFill>
                  <a:schemeClr val="bg1"/>
                </a:solidFill>
              </a:rPr>
              <a:t>       first discovered is written in capital. </a:t>
            </a:r>
          </a:p>
          <a:p>
            <a:pPr marL="457200" indent="-457200">
              <a:buAutoNum type="arabicParenBoth" startAt="2"/>
            </a:pPr>
            <a:r>
              <a:rPr lang="en-US" sz="2400" dirty="0" smtClean="0">
                <a:solidFill>
                  <a:schemeClr val="bg1"/>
                </a:solidFill>
              </a:rPr>
              <a:t>This is followed by the first two letters of species name of the organism. These three letters are generally written in italics, e.g.,</a:t>
            </a:r>
            <a:r>
              <a:rPr lang="en-US" sz="2400" i="1" dirty="0" smtClean="0">
                <a:solidFill>
                  <a:schemeClr val="bg1"/>
                </a:solidFill>
              </a:rPr>
              <a:t> Eco </a:t>
            </a:r>
            <a:r>
              <a:rPr lang="en-US" sz="2400" dirty="0" smtClean="0">
                <a:solidFill>
                  <a:schemeClr val="bg1"/>
                </a:solidFill>
              </a:rPr>
              <a:t>from </a:t>
            </a:r>
            <a:r>
              <a:rPr lang="en-US" sz="2400" i="1" dirty="0" smtClean="0">
                <a:solidFill>
                  <a:schemeClr val="bg1"/>
                </a:solidFill>
              </a:rPr>
              <a:t>Escherichia coli,</a:t>
            </a:r>
            <a:r>
              <a:rPr lang="en-US" sz="2400" dirty="0" smtClean="0">
                <a:solidFill>
                  <a:schemeClr val="bg1"/>
                </a:solidFill>
              </a:rPr>
              <a:t> </a:t>
            </a:r>
            <a:r>
              <a:rPr lang="en-US" sz="2400" i="1" dirty="0" smtClean="0">
                <a:solidFill>
                  <a:schemeClr val="bg1"/>
                </a:solidFill>
              </a:rPr>
              <a:t>Hin</a:t>
            </a:r>
            <a:r>
              <a:rPr lang="en-US" sz="2400" dirty="0" smtClean="0">
                <a:solidFill>
                  <a:schemeClr val="bg1"/>
                </a:solidFill>
              </a:rPr>
              <a:t> from </a:t>
            </a:r>
            <a:r>
              <a:rPr lang="en-US" sz="2400" i="1" dirty="0" smtClean="0">
                <a:solidFill>
                  <a:schemeClr val="bg1"/>
                </a:solidFill>
              </a:rPr>
              <a:t>Haemophilus influenzae</a:t>
            </a:r>
            <a:r>
              <a:rPr lang="en-US" sz="2400" dirty="0" smtClean="0">
                <a:solidFill>
                  <a:schemeClr val="bg1"/>
                </a:solidFill>
              </a:rPr>
              <a:t>, etc. </a:t>
            </a:r>
          </a:p>
          <a:p>
            <a:pPr marL="457200" indent="-457200">
              <a:buAutoNum type="arabicParenBoth" startAt="2"/>
            </a:pPr>
            <a:r>
              <a:rPr lang="en-US" sz="2400" dirty="0" smtClean="0">
                <a:solidFill>
                  <a:schemeClr val="bg1"/>
                </a:solidFill>
              </a:rPr>
              <a:t>Strain or type identification is depicted next in Roman, e.g.. Ecok: </a:t>
            </a:r>
          </a:p>
          <a:p>
            <a:pPr marL="457200" indent="-457200">
              <a:buAutoNum type="arabicParenBoth" startAt="2"/>
            </a:pPr>
            <a:r>
              <a:rPr lang="en-US" sz="2400" dirty="0" smtClean="0">
                <a:solidFill>
                  <a:schemeClr val="bg1"/>
                </a:solidFill>
              </a:rPr>
              <a:t>When an organism produces more than one enzyme, they are identified by sequential Roman numerals, e.g., the different enzymes produced by </a:t>
            </a:r>
            <a:r>
              <a:rPr lang="en-US" sz="2400" i="1" dirty="0" smtClean="0">
                <a:solidFill>
                  <a:schemeClr val="bg1"/>
                </a:solidFill>
              </a:rPr>
              <a:t>H. influenzae </a:t>
            </a:r>
            <a:r>
              <a:rPr lang="en-US" sz="2400" dirty="0" smtClean="0">
                <a:solidFill>
                  <a:schemeClr val="bg1"/>
                </a:solidFill>
              </a:rPr>
              <a:t>strain Rd are named Hind Il, Hind III, etc. (Table 2.1).</a:t>
            </a:r>
            <a:endParaRPr lang="en-US"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685800"/>
            <a:ext cx="8534400" cy="6001643"/>
          </a:xfrm>
          <a:prstGeom prst="rect">
            <a:avLst/>
          </a:prstGeom>
        </p:spPr>
        <p:txBody>
          <a:bodyPr wrap="square">
            <a:spAutoFit/>
          </a:bodyPr>
          <a:lstStyle/>
          <a:p>
            <a:pPr>
              <a:buFont typeface="Arial" pitchFamily="34" charset="0"/>
              <a:buChar char="•"/>
            </a:pPr>
            <a:r>
              <a:rPr lang="en-US" sz="2400" dirty="0" smtClean="0">
                <a:solidFill>
                  <a:schemeClr val="bg1"/>
                </a:solidFill>
              </a:rPr>
              <a:t>  The recognition sequences for Type II endonucleases form </a:t>
            </a:r>
          </a:p>
          <a:p>
            <a:r>
              <a:rPr lang="en-US" sz="2400" dirty="0" smtClean="0">
                <a:solidFill>
                  <a:schemeClr val="bg1"/>
                </a:solidFill>
              </a:rPr>
              <a:t>   palindromes with rotational symmetry. </a:t>
            </a:r>
          </a:p>
          <a:p>
            <a:pPr>
              <a:buFont typeface="Arial" pitchFamily="34" charset="0"/>
              <a:buChar char="•"/>
            </a:pPr>
            <a:r>
              <a:rPr lang="en-US" sz="2400" dirty="0" smtClean="0">
                <a:solidFill>
                  <a:schemeClr val="bg1"/>
                </a:solidFill>
              </a:rPr>
              <a:t> In a palindrome, the base sequence in the second half of a DNA </a:t>
            </a:r>
          </a:p>
          <a:p>
            <a:r>
              <a:rPr lang="en-US" sz="2400" dirty="0" smtClean="0">
                <a:solidFill>
                  <a:schemeClr val="bg1"/>
                </a:solidFill>
              </a:rPr>
              <a:t>  strand is the mirror image of the sequence in its first half: </a:t>
            </a:r>
          </a:p>
          <a:p>
            <a:r>
              <a:rPr lang="en-US" sz="2400" dirty="0" smtClean="0">
                <a:solidFill>
                  <a:schemeClr val="bg1"/>
                </a:solidFill>
              </a:rPr>
              <a:t>  consequently, the complementary DNA strand of a double helix    </a:t>
            </a:r>
          </a:p>
          <a:p>
            <a:r>
              <a:rPr lang="en-US" sz="2400" dirty="0" smtClean="0">
                <a:solidFill>
                  <a:schemeClr val="bg1"/>
                </a:solidFill>
              </a:rPr>
              <a:t>  also shows the same situation. </a:t>
            </a:r>
          </a:p>
          <a:p>
            <a:endParaRPr lang="en-US" sz="2400" dirty="0" smtClean="0">
              <a:solidFill>
                <a:schemeClr val="bg1"/>
              </a:solidFill>
            </a:endParaRPr>
          </a:p>
          <a:p>
            <a:r>
              <a:rPr lang="en-US" sz="2400" dirty="0" smtClean="0">
                <a:solidFill>
                  <a:schemeClr val="bg1"/>
                </a:solidFill>
              </a:rPr>
              <a:t>            5’ GAA   AAG 3’                               5’ GAA   AAG 3’</a:t>
            </a:r>
          </a:p>
          <a:p>
            <a:r>
              <a:rPr lang="en-US" sz="2400" dirty="0" smtClean="0">
                <a:solidFill>
                  <a:schemeClr val="bg1"/>
                </a:solidFill>
              </a:rPr>
              <a:t>					   3’  CTT    TTC  5’</a:t>
            </a:r>
          </a:p>
          <a:p>
            <a:r>
              <a:rPr lang="en-US" sz="2400" b="1" dirty="0" smtClean="0">
                <a:solidFill>
                  <a:srgbClr val="7030A0"/>
                </a:solidFill>
              </a:rPr>
              <a:t>         (1) Single Strand		             (2) Double Strand</a:t>
            </a:r>
          </a:p>
          <a:p>
            <a:endParaRPr lang="en-US" sz="2400" dirty="0" smtClean="0">
              <a:solidFill>
                <a:schemeClr val="bg1"/>
              </a:solidFill>
            </a:endParaRPr>
          </a:p>
          <a:p>
            <a:r>
              <a:rPr lang="en-US" sz="2400" dirty="0" smtClean="0">
                <a:solidFill>
                  <a:schemeClr val="bg1"/>
                </a:solidFill>
              </a:rPr>
              <a:t>  A palindromic sequence. </a:t>
            </a:r>
          </a:p>
          <a:p>
            <a:r>
              <a:rPr lang="en-US" sz="2400" dirty="0" smtClean="0">
                <a:solidFill>
                  <a:schemeClr val="bg1"/>
                </a:solidFill>
              </a:rPr>
              <a:t>  (1) Sequence in a single DNA strand, </a:t>
            </a:r>
          </a:p>
          <a:p>
            <a:r>
              <a:rPr lang="en-US" sz="2400" dirty="0" smtClean="0">
                <a:solidFill>
                  <a:schemeClr val="bg1"/>
                </a:solidFill>
              </a:rPr>
              <a:t>  (2) Sequence in a DNA double helix. </a:t>
            </a:r>
          </a:p>
          <a:p>
            <a:r>
              <a:rPr lang="en-US" sz="2400" dirty="0" smtClean="0">
                <a:solidFill>
                  <a:schemeClr val="bg1"/>
                </a:solidFill>
              </a:rPr>
              <a:t>  The arrow represents the axis of symmetry.</a:t>
            </a:r>
          </a:p>
          <a:p>
            <a:endParaRPr lang="en-US" sz="2400" dirty="0">
              <a:solidFill>
                <a:schemeClr val="bg1"/>
              </a:solidFill>
            </a:endParaRPr>
          </a:p>
        </p:txBody>
      </p:sp>
      <p:sp>
        <p:nvSpPr>
          <p:cNvPr id="5" name="Rectangle 4"/>
          <p:cNvSpPr/>
          <p:nvPr/>
        </p:nvSpPr>
        <p:spPr>
          <a:xfrm>
            <a:off x="304800" y="228600"/>
            <a:ext cx="4232890" cy="523220"/>
          </a:xfrm>
          <a:prstGeom prst="rect">
            <a:avLst/>
          </a:prstGeom>
        </p:spPr>
        <p:txBody>
          <a:bodyPr wrap="none">
            <a:spAutoFit/>
          </a:bodyPr>
          <a:lstStyle/>
          <a:p>
            <a:r>
              <a:rPr lang="en-US" sz="2800" b="1" dirty="0" smtClean="0">
                <a:solidFill>
                  <a:srgbClr val="7030A0"/>
                </a:solidFill>
              </a:rPr>
              <a:t>The recognition sequences </a:t>
            </a:r>
            <a:endParaRPr lang="en-US" sz="2800" b="1" dirty="0">
              <a:solidFill>
                <a:srgbClr val="7030A0"/>
              </a:solidFill>
            </a:endParaRPr>
          </a:p>
        </p:txBody>
      </p:sp>
      <p:cxnSp>
        <p:nvCxnSpPr>
          <p:cNvPr id="7" name="Straight Arrow Connector 6"/>
          <p:cNvCxnSpPr/>
          <p:nvPr/>
        </p:nvCxnSpPr>
        <p:spPr>
          <a:xfrm rot="5400000" flipH="1" flipV="1">
            <a:off x="5906294" y="3618706"/>
            <a:ext cx="533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020094" y="3466306"/>
            <a:ext cx="228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a:buFont typeface="Arial" pitchFamily="34" charset="0"/>
              <a:buChar char="•"/>
            </a:pPr>
            <a:r>
              <a:rPr lang="en-US" sz="2400" dirty="0" smtClean="0">
                <a:solidFill>
                  <a:schemeClr val="bg1"/>
                </a:solidFill>
                <a:latin typeface="+mj-lt"/>
              </a:rPr>
              <a:t> DNA </a:t>
            </a:r>
            <a:r>
              <a:rPr lang="en-US" sz="2400" dirty="0">
                <a:solidFill>
                  <a:schemeClr val="bg1"/>
                </a:solidFill>
                <a:latin typeface="+mj-lt"/>
              </a:rPr>
              <a:t>sequencing : Maxam Gilbert and Sanger </a:t>
            </a:r>
            <a:r>
              <a:rPr lang="en-US" sz="2400" dirty="0" smtClean="0">
                <a:solidFill>
                  <a:schemeClr val="bg1"/>
                </a:solidFill>
                <a:latin typeface="+mj-lt"/>
              </a:rPr>
              <a:t>sequencing</a:t>
            </a:r>
          </a:p>
          <a:p>
            <a:r>
              <a:rPr lang="en-US" sz="2400" b="1" dirty="0" smtClean="0">
                <a:solidFill>
                  <a:schemeClr val="bg1"/>
                </a:solidFill>
                <a:latin typeface="+mj-lt"/>
              </a:rPr>
              <a:t>   B.D</a:t>
            </a:r>
            <a:r>
              <a:rPr lang="en-US" sz="2400" b="1" dirty="0">
                <a:solidFill>
                  <a:schemeClr val="bg1"/>
                </a:solidFill>
                <a:latin typeface="+mj-lt"/>
              </a:rPr>
              <a:t>. Singh  B.Sc edition , Kalyani publishers</a:t>
            </a:r>
          </a:p>
          <a:p>
            <a:r>
              <a:rPr lang="en-US" sz="2400" b="1" dirty="0" smtClean="0">
                <a:solidFill>
                  <a:schemeClr val="bg1"/>
                </a:solidFill>
                <a:latin typeface="+mj-lt"/>
              </a:rPr>
              <a:t>   </a:t>
            </a:r>
            <a:r>
              <a:rPr lang="en-US" sz="2400" b="1" dirty="0" smtClean="0">
                <a:solidFill>
                  <a:srgbClr val="C00000"/>
                </a:solidFill>
                <a:latin typeface="+mj-lt"/>
              </a:rPr>
              <a:t>Page no. </a:t>
            </a:r>
            <a:r>
              <a:rPr lang="en-US" sz="2400" b="1" dirty="0">
                <a:solidFill>
                  <a:srgbClr val="C00000"/>
                </a:solidFill>
                <a:latin typeface="+mj-lt"/>
              </a:rPr>
              <a:t>84 to 87</a:t>
            </a:r>
          </a:p>
          <a:p>
            <a:pPr>
              <a:buFont typeface="Arial" pitchFamily="34" charset="0"/>
              <a:buChar char="•"/>
            </a:pPr>
            <a:r>
              <a:rPr lang="en-US" sz="2400" dirty="0">
                <a:solidFill>
                  <a:schemeClr val="bg1"/>
                </a:solidFill>
                <a:latin typeface="+mj-lt"/>
                <a:cs typeface="Times New Roman" pitchFamily="18" charset="0"/>
              </a:rPr>
              <a:t> </a:t>
            </a:r>
            <a:r>
              <a:rPr lang="en-US" sz="2400" dirty="0" smtClean="0">
                <a:solidFill>
                  <a:schemeClr val="bg1"/>
                </a:solidFill>
              </a:rPr>
              <a:t>Salient </a:t>
            </a:r>
            <a:r>
              <a:rPr lang="en-US" sz="2400" dirty="0">
                <a:solidFill>
                  <a:schemeClr val="bg1"/>
                </a:solidFill>
              </a:rPr>
              <a:t>features of  ideal  </a:t>
            </a:r>
            <a:r>
              <a:rPr lang="en-US" sz="2400" dirty="0" smtClean="0">
                <a:solidFill>
                  <a:schemeClr val="bg1"/>
                </a:solidFill>
              </a:rPr>
              <a:t>vector. </a:t>
            </a:r>
          </a:p>
          <a:p>
            <a:r>
              <a:rPr lang="en-US" sz="2400" dirty="0">
                <a:solidFill>
                  <a:schemeClr val="bg1"/>
                </a:solidFill>
              </a:rPr>
              <a:t> </a:t>
            </a:r>
            <a:r>
              <a:rPr lang="en-US" sz="2400" dirty="0" smtClean="0">
                <a:solidFill>
                  <a:schemeClr val="bg1"/>
                </a:solidFill>
              </a:rPr>
              <a:t>  </a:t>
            </a:r>
            <a:r>
              <a:rPr lang="en-US" sz="2400" b="1" dirty="0" smtClean="0">
                <a:solidFill>
                  <a:schemeClr val="bg1"/>
                </a:solidFill>
              </a:rPr>
              <a:t>B.D</a:t>
            </a:r>
            <a:r>
              <a:rPr lang="en-US" sz="2400" b="1" dirty="0">
                <a:solidFill>
                  <a:schemeClr val="bg1"/>
                </a:solidFill>
              </a:rPr>
              <a:t>. Singh  B.Sc edition , Kalyani publishers</a:t>
            </a:r>
          </a:p>
          <a:p>
            <a:pPr lvl="0"/>
            <a:r>
              <a:rPr lang="en-US" sz="2400" b="1" dirty="0" smtClean="0">
                <a:solidFill>
                  <a:schemeClr val="bg1"/>
                </a:solidFill>
              </a:rPr>
              <a:t>   </a:t>
            </a:r>
            <a:r>
              <a:rPr lang="en-US" sz="2400" b="1" dirty="0" smtClean="0">
                <a:solidFill>
                  <a:srgbClr val="C00000"/>
                </a:solidFill>
              </a:rPr>
              <a:t>Page no. </a:t>
            </a:r>
            <a:r>
              <a:rPr lang="en-US" sz="2400" b="1" dirty="0">
                <a:solidFill>
                  <a:srgbClr val="C00000"/>
                </a:solidFill>
              </a:rPr>
              <a:t>38 to </a:t>
            </a:r>
            <a:r>
              <a:rPr lang="en-US" sz="2400" b="1" dirty="0" smtClean="0">
                <a:solidFill>
                  <a:srgbClr val="C00000"/>
                </a:solidFill>
              </a:rPr>
              <a:t>39</a:t>
            </a:r>
          </a:p>
          <a:p>
            <a:pPr>
              <a:buFont typeface="Arial" pitchFamily="34" charset="0"/>
              <a:buChar char="•"/>
            </a:pPr>
            <a:r>
              <a:rPr lang="en-US" sz="2400" dirty="0" smtClean="0">
                <a:solidFill>
                  <a:schemeClr val="bg1"/>
                </a:solidFill>
              </a:rPr>
              <a:t> Vectors </a:t>
            </a:r>
            <a:r>
              <a:rPr lang="en-US" sz="2400" dirty="0">
                <a:solidFill>
                  <a:schemeClr val="bg1"/>
                </a:solidFill>
              </a:rPr>
              <a:t>used in genetic </a:t>
            </a:r>
            <a:r>
              <a:rPr lang="en-US" sz="2400" dirty="0" smtClean="0">
                <a:solidFill>
                  <a:schemeClr val="bg1"/>
                </a:solidFill>
              </a:rPr>
              <a:t>engineering.</a:t>
            </a:r>
            <a:r>
              <a:rPr lang="en-US" sz="2400" dirty="0"/>
              <a:t> </a:t>
            </a:r>
            <a:endParaRPr lang="en-US" sz="2400" dirty="0" smtClean="0"/>
          </a:p>
          <a:p>
            <a:r>
              <a:rPr lang="en-US" sz="2400" dirty="0"/>
              <a:t> </a:t>
            </a:r>
            <a:r>
              <a:rPr lang="en-US" sz="2400" dirty="0" smtClean="0"/>
              <a:t>  </a:t>
            </a:r>
            <a:r>
              <a:rPr lang="en-US" sz="2400" b="1" dirty="0" smtClean="0">
                <a:solidFill>
                  <a:schemeClr val="bg1"/>
                </a:solidFill>
                <a:latin typeface="+mj-lt"/>
              </a:rPr>
              <a:t>Principles </a:t>
            </a:r>
            <a:r>
              <a:rPr lang="en-US" sz="2400" b="1" dirty="0">
                <a:solidFill>
                  <a:schemeClr val="bg1"/>
                </a:solidFill>
                <a:latin typeface="+mj-lt"/>
              </a:rPr>
              <a:t>of Molecular Biology by Veer Bala Rastogi   2</a:t>
            </a:r>
            <a:r>
              <a:rPr lang="en-US" sz="2400" b="1" baseline="30000" dirty="0">
                <a:solidFill>
                  <a:schemeClr val="bg1"/>
                </a:solidFill>
                <a:latin typeface="+mj-lt"/>
              </a:rPr>
              <a:t>nd</a:t>
            </a:r>
            <a:r>
              <a:rPr lang="en-US" sz="2400" b="1" dirty="0">
                <a:solidFill>
                  <a:schemeClr val="bg1"/>
                </a:solidFill>
                <a:latin typeface="+mj-lt"/>
              </a:rPr>
              <a:t> edition</a:t>
            </a:r>
          </a:p>
          <a:p>
            <a:pPr lvl="0"/>
            <a:endParaRPr lang="en-US" sz="2400" dirty="0">
              <a:solidFill>
                <a:schemeClr val="bg1"/>
              </a:solidFill>
            </a:endParaRPr>
          </a:p>
          <a:p>
            <a:r>
              <a:rPr lang="en-US" sz="2400" dirty="0" smtClean="0">
                <a:solidFill>
                  <a:schemeClr val="bg1"/>
                </a:solidFill>
              </a:rPr>
              <a:t>  Plasmids(PBR </a:t>
            </a:r>
            <a:r>
              <a:rPr lang="en-US" sz="2400" dirty="0">
                <a:solidFill>
                  <a:schemeClr val="bg1"/>
                </a:solidFill>
              </a:rPr>
              <a:t>322, </a:t>
            </a:r>
            <a:r>
              <a:rPr lang="en-US" sz="2400" dirty="0" smtClean="0">
                <a:solidFill>
                  <a:schemeClr val="bg1"/>
                </a:solidFill>
              </a:rPr>
              <a:t>PUC </a:t>
            </a:r>
            <a:r>
              <a:rPr lang="en-US" sz="2400" dirty="0">
                <a:solidFill>
                  <a:schemeClr val="bg1"/>
                </a:solidFill>
              </a:rPr>
              <a:t>18</a:t>
            </a:r>
            <a:r>
              <a:rPr lang="en-US" sz="2400" dirty="0" smtClean="0">
                <a:solidFill>
                  <a:schemeClr val="bg1"/>
                </a:solidFill>
              </a:rPr>
              <a:t>)</a:t>
            </a:r>
            <a:r>
              <a:rPr lang="en-US" sz="2400" b="1" dirty="0" smtClean="0">
                <a:solidFill>
                  <a:srgbClr val="C00000"/>
                </a:solidFill>
              </a:rPr>
              <a:t> Page no. </a:t>
            </a:r>
            <a:r>
              <a:rPr lang="en-US" sz="2400" b="1" dirty="0">
                <a:solidFill>
                  <a:srgbClr val="C00000"/>
                </a:solidFill>
              </a:rPr>
              <a:t>373-374</a:t>
            </a:r>
          </a:p>
          <a:p>
            <a:r>
              <a:rPr lang="en-US" sz="2400" dirty="0" smtClean="0">
                <a:solidFill>
                  <a:schemeClr val="bg1"/>
                </a:solidFill>
              </a:rPr>
              <a:t>  Bacteriophages </a:t>
            </a:r>
            <a:r>
              <a:rPr lang="en-US" sz="2400" dirty="0">
                <a:solidFill>
                  <a:schemeClr val="bg1"/>
                </a:solidFill>
              </a:rPr>
              <a:t>: lambda</a:t>
            </a:r>
            <a:r>
              <a:rPr lang="en-US" sz="2400" dirty="0" smtClean="0">
                <a:solidFill>
                  <a:schemeClr val="bg1"/>
                </a:solidFill>
              </a:rPr>
              <a:t>,</a:t>
            </a:r>
            <a:r>
              <a:rPr lang="en-US" sz="2400" b="1" dirty="0" smtClean="0">
                <a:solidFill>
                  <a:srgbClr val="C00000"/>
                </a:solidFill>
              </a:rPr>
              <a:t> Page no. 375</a:t>
            </a:r>
            <a:endParaRPr lang="en-US" sz="2400" dirty="0">
              <a:solidFill>
                <a:schemeClr val="bg1"/>
              </a:solidFill>
            </a:endParaRPr>
          </a:p>
          <a:p>
            <a:r>
              <a:rPr lang="en-US" sz="2400" dirty="0">
                <a:solidFill>
                  <a:schemeClr val="bg1"/>
                </a:solidFill>
              </a:rPr>
              <a:t> </a:t>
            </a:r>
            <a:r>
              <a:rPr lang="en-US" sz="2400" dirty="0" smtClean="0">
                <a:solidFill>
                  <a:schemeClr val="bg1"/>
                </a:solidFill>
              </a:rPr>
              <a:t> Cosmids</a:t>
            </a:r>
            <a:r>
              <a:rPr lang="en-US" sz="2400" dirty="0">
                <a:solidFill>
                  <a:schemeClr val="bg1"/>
                </a:solidFill>
              </a:rPr>
              <a:t>, </a:t>
            </a:r>
            <a:r>
              <a:rPr lang="en-US" sz="2400" b="1" dirty="0" smtClean="0">
                <a:solidFill>
                  <a:srgbClr val="C00000"/>
                </a:solidFill>
              </a:rPr>
              <a:t>Page no. 376</a:t>
            </a:r>
            <a:endParaRPr lang="en-US" sz="2400" dirty="0">
              <a:solidFill>
                <a:schemeClr val="bg1"/>
              </a:solidFill>
            </a:endParaRPr>
          </a:p>
          <a:p>
            <a:r>
              <a:rPr lang="en-US" sz="2400" dirty="0" smtClean="0">
                <a:solidFill>
                  <a:schemeClr val="bg1"/>
                </a:solidFill>
              </a:rPr>
              <a:t>  Artificial </a:t>
            </a:r>
            <a:r>
              <a:rPr lang="en-US" sz="2400" dirty="0">
                <a:solidFill>
                  <a:schemeClr val="bg1"/>
                </a:solidFill>
              </a:rPr>
              <a:t>chromosome vectors: YAC and </a:t>
            </a:r>
            <a:r>
              <a:rPr lang="en-US" sz="2400" dirty="0" smtClean="0">
                <a:solidFill>
                  <a:schemeClr val="bg1"/>
                </a:solidFill>
              </a:rPr>
              <a:t>BAC</a:t>
            </a:r>
            <a:r>
              <a:rPr lang="en-US" sz="2400" b="1" dirty="0" smtClean="0">
                <a:solidFill>
                  <a:srgbClr val="C00000"/>
                </a:solidFill>
              </a:rPr>
              <a:t> Page no. 378-380</a:t>
            </a:r>
          </a:p>
          <a:p>
            <a:r>
              <a:rPr lang="en-US" sz="2400" dirty="0" smtClean="0"/>
              <a:t> </a:t>
            </a:r>
            <a:endParaRPr lang="en-US" sz="2400" dirty="0"/>
          </a:p>
          <a:p>
            <a:pPr>
              <a:buFont typeface="Arial" pitchFamily="34" charset="0"/>
              <a:buChar char="•"/>
            </a:pPr>
            <a:r>
              <a:rPr lang="en-US" sz="2400" dirty="0">
                <a:solidFill>
                  <a:schemeClr val="bg1"/>
                </a:solidFill>
                <a:latin typeface="+mj-lt"/>
              </a:rPr>
              <a:t> </a:t>
            </a:r>
            <a:r>
              <a:rPr lang="en-US" sz="2400" dirty="0" smtClean="0">
                <a:solidFill>
                  <a:schemeClr val="bg1"/>
                </a:solidFill>
                <a:latin typeface="+mj-lt"/>
              </a:rPr>
              <a:t>C-DNA </a:t>
            </a:r>
            <a:r>
              <a:rPr lang="en-US" sz="2400" dirty="0">
                <a:solidFill>
                  <a:schemeClr val="bg1"/>
                </a:solidFill>
                <a:latin typeface="+mj-lt"/>
              </a:rPr>
              <a:t>library </a:t>
            </a:r>
            <a:r>
              <a:rPr lang="en-US" sz="2400" dirty="0" smtClean="0">
                <a:solidFill>
                  <a:schemeClr val="bg1"/>
                </a:solidFill>
                <a:latin typeface="+mj-lt"/>
              </a:rPr>
              <a:t>preparation</a:t>
            </a:r>
            <a:r>
              <a:rPr lang="en-US" sz="2400" b="1" dirty="0">
                <a:solidFill>
                  <a:schemeClr val="bg1"/>
                </a:solidFill>
              </a:rPr>
              <a:t> </a:t>
            </a:r>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B.D</a:t>
            </a:r>
            <a:r>
              <a:rPr lang="en-US" sz="2400" b="1" dirty="0">
                <a:solidFill>
                  <a:schemeClr val="bg1"/>
                </a:solidFill>
              </a:rPr>
              <a:t>. Singh  B.Sc edition , Kalyani publishers</a:t>
            </a:r>
          </a:p>
          <a:p>
            <a:r>
              <a:rPr lang="en-US" sz="2400" b="1" dirty="0">
                <a:solidFill>
                  <a:schemeClr val="bg1"/>
                </a:solidFill>
              </a:rPr>
              <a:t>   </a:t>
            </a:r>
            <a:r>
              <a:rPr lang="en-US" sz="2400" b="1" dirty="0">
                <a:solidFill>
                  <a:srgbClr val="C00000"/>
                </a:solidFill>
              </a:rPr>
              <a:t>Page no. </a:t>
            </a:r>
            <a:r>
              <a:rPr lang="en-US" sz="2400" b="1" dirty="0" smtClean="0">
                <a:solidFill>
                  <a:srgbClr val="C00000"/>
                </a:solidFill>
              </a:rPr>
              <a:t>20 to 21 Figure on Page no.20</a:t>
            </a:r>
            <a:endParaRPr lang="en-US" sz="2400" dirty="0">
              <a:solidFill>
                <a:schemeClr val="bg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7109639"/>
          </a:xfrm>
          <a:prstGeom prst="rect">
            <a:avLst/>
          </a:prstGeom>
        </p:spPr>
        <p:txBody>
          <a:bodyPr wrap="square">
            <a:spAutoFit/>
          </a:bodyPr>
          <a:lstStyle/>
          <a:p>
            <a:pPr lvl="0">
              <a:buFont typeface="Arial" pitchFamily="34" charset="0"/>
              <a:buChar char="•"/>
            </a:pPr>
            <a:r>
              <a:rPr lang="en-US" sz="2400" dirty="0" smtClean="0">
                <a:solidFill>
                  <a:prstClr val="black"/>
                </a:solidFill>
              </a:rPr>
              <a:t> But in a Palindrome with rotational symmetry, the base sequence </a:t>
            </a:r>
          </a:p>
          <a:p>
            <a:pPr lvl="0"/>
            <a:r>
              <a:rPr lang="en-US" sz="2400" dirty="0" smtClean="0">
                <a:solidFill>
                  <a:prstClr val="black"/>
                </a:solidFill>
              </a:rPr>
              <a:t>  in the first half of one strand of a DNA double helix is the mirror </a:t>
            </a:r>
          </a:p>
          <a:p>
            <a:pPr lvl="0"/>
            <a:r>
              <a:rPr lang="en-US" sz="2400" dirty="0" smtClean="0">
                <a:solidFill>
                  <a:prstClr val="black"/>
                </a:solidFill>
              </a:rPr>
              <a:t>  image of the second half of its complementary strand. Thus in  </a:t>
            </a:r>
          </a:p>
          <a:p>
            <a:pPr lvl="0"/>
            <a:r>
              <a:rPr lang="en-US" sz="2400" dirty="0" smtClean="0">
                <a:solidFill>
                  <a:prstClr val="black"/>
                </a:solidFill>
              </a:rPr>
              <a:t>  such palindromes, the base sequence in both the strands of a DNA </a:t>
            </a:r>
          </a:p>
          <a:p>
            <a:pPr lvl="0"/>
            <a:r>
              <a:rPr lang="en-US" sz="2400" dirty="0" smtClean="0">
                <a:solidFill>
                  <a:prstClr val="black"/>
                </a:solidFill>
              </a:rPr>
              <a:t>  duplex reads the same when read from the same end </a:t>
            </a:r>
          </a:p>
          <a:p>
            <a:pPr lvl="0"/>
            <a:r>
              <a:rPr lang="en-US" sz="2400" dirty="0" smtClean="0">
                <a:solidFill>
                  <a:prstClr val="black"/>
                </a:solidFill>
              </a:rPr>
              <a:t>  (either 5' or 3) of both the strands. </a:t>
            </a:r>
          </a:p>
          <a:p>
            <a:pPr lvl="0"/>
            <a:r>
              <a:rPr lang="en-US" sz="2400" dirty="0" smtClean="0">
                <a:solidFill>
                  <a:prstClr val="black"/>
                </a:solidFill>
              </a:rPr>
              <a:t> </a:t>
            </a:r>
          </a:p>
          <a:p>
            <a:pPr lvl="0"/>
            <a:r>
              <a:rPr lang="en-US" sz="2400" dirty="0" smtClean="0">
                <a:solidFill>
                  <a:prstClr val="black"/>
                </a:solidFill>
              </a:rPr>
              <a:t>                      5’ GAA   TTC  3‘</a:t>
            </a:r>
          </a:p>
          <a:p>
            <a:pPr lvl="0"/>
            <a:r>
              <a:rPr lang="en-US" sz="2400" dirty="0" smtClean="0">
                <a:solidFill>
                  <a:prstClr val="black"/>
                </a:solidFill>
              </a:rPr>
              <a:t>                      3’ CTT    AAG 5 </a:t>
            </a:r>
          </a:p>
          <a:p>
            <a:pPr lvl="0"/>
            <a:r>
              <a:rPr lang="en-US" sz="2400" dirty="0" smtClean="0">
                <a:solidFill>
                  <a:prstClr val="black"/>
                </a:solidFill>
              </a:rPr>
              <a:t>               </a:t>
            </a:r>
            <a:r>
              <a:rPr lang="en-US" sz="2400" b="1" dirty="0" smtClean="0">
                <a:solidFill>
                  <a:srgbClr val="7030A0"/>
                </a:solidFill>
              </a:rPr>
              <a:t>Eco RI RECOGNITION SITE</a:t>
            </a:r>
          </a:p>
          <a:p>
            <a:pPr lvl="0"/>
            <a:r>
              <a:rPr lang="en-US" sz="2400" dirty="0" smtClean="0">
                <a:solidFill>
                  <a:schemeClr val="bg1"/>
                </a:solidFill>
              </a:rPr>
              <a:t>   A palindrome with rotational symmetry. The arrow represents the   </a:t>
            </a:r>
          </a:p>
          <a:p>
            <a:pPr lvl="0"/>
            <a:r>
              <a:rPr lang="en-US" sz="2400" dirty="0" smtClean="0">
                <a:solidFill>
                  <a:schemeClr val="bg1"/>
                </a:solidFill>
              </a:rPr>
              <a:t>   axis of symmetry. </a:t>
            </a:r>
          </a:p>
          <a:p>
            <a:pPr lvl="0">
              <a:buFont typeface="Arial" pitchFamily="34" charset="0"/>
              <a:buChar char="•"/>
            </a:pPr>
            <a:r>
              <a:rPr lang="en-US" sz="2400" dirty="0" smtClean="0">
                <a:solidFill>
                  <a:schemeClr val="bg1"/>
                </a:solidFill>
              </a:rPr>
              <a:t>  Most of the type II restriction endonucleases have recognition </a:t>
            </a:r>
          </a:p>
          <a:p>
            <a:pPr lvl="0"/>
            <a:r>
              <a:rPr lang="en-US" sz="2400" dirty="0" smtClean="0">
                <a:solidFill>
                  <a:schemeClr val="bg1"/>
                </a:solidFill>
              </a:rPr>
              <a:t>   sites of 4, 5 or 6 bp (base pairs), which are predominantly GC-rich.  </a:t>
            </a:r>
          </a:p>
          <a:p>
            <a:pPr lvl="0">
              <a:buFont typeface="Arial" pitchFamily="34" charset="0"/>
              <a:buChar char="•"/>
            </a:pPr>
            <a:r>
              <a:rPr lang="en-US" sz="2400" dirty="0" smtClean="0">
                <a:solidFill>
                  <a:schemeClr val="bg1"/>
                </a:solidFill>
              </a:rPr>
              <a:t> Some restriction enzymes have ambiguities in their recognition </a:t>
            </a:r>
          </a:p>
          <a:p>
            <a:pPr lvl="0"/>
            <a:r>
              <a:rPr lang="en-US" sz="2400" dirty="0" smtClean="0">
                <a:solidFill>
                  <a:schemeClr val="bg1"/>
                </a:solidFill>
              </a:rPr>
              <a:t>  sites, e.g. Eco R II, so that they may recognize up to 4 different </a:t>
            </a:r>
          </a:p>
          <a:p>
            <a:pPr lvl="0"/>
            <a:r>
              <a:rPr lang="en-US" sz="2400" dirty="0" smtClean="0">
                <a:solidFill>
                  <a:schemeClr val="bg1"/>
                </a:solidFill>
              </a:rPr>
              <a:t>  target sequences.</a:t>
            </a:r>
          </a:p>
          <a:p>
            <a:pPr lvl="0"/>
            <a:r>
              <a:rPr lang="en-US" sz="2400" dirty="0" smtClean="0">
                <a:solidFill>
                  <a:schemeClr val="bg1"/>
                </a:solidFill>
              </a:rPr>
              <a:t> </a:t>
            </a:r>
          </a:p>
          <a:p>
            <a:pPr lvl="0"/>
            <a:r>
              <a:rPr lang="en-US" sz="2400" dirty="0" smtClean="0">
                <a:solidFill>
                  <a:prstClr val="black"/>
                </a:solidFill>
              </a:rPr>
              <a:t>  </a:t>
            </a:r>
          </a:p>
        </p:txBody>
      </p:sp>
      <p:cxnSp>
        <p:nvCxnSpPr>
          <p:cNvPr id="8" name="Straight Arrow Connector 7"/>
          <p:cNvCxnSpPr/>
          <p:nvPr/>
        </p:nvCxnSpPr>
        <p:spPr>
          <a:xfrm rot="5400000" flipH="1" flipV="1">
            <a:off x="2514997" y="3276203"/>
            <a:ext cx="60960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7139968" cy="523220"/>
          </a:xfrm>
          <a:prstGeom prst="rect">
            <a:avLst/>
          </a:prstGeom>
        </p:spPr>
        <p:txBody>
          <a:bodyPr wrap="none">
            <a:spAutoFit/>
          </a:bodyPr>
          <a:lstStyle/>
          <a:p>
            <a:r>
              <a:rPr lang="en-US" sz="2800" b="1" dirty="0" smtClean="0">
                <a:solidFill>
                  <a:srgbClr val="7030A0"/>
                </a:solidFill>
              </a:rPr>
              <a:t>Cleavage pattern of Restriction Endonucleases</a:t>
            </a:r>
            <a:endParaRPr lang="en-US" sz="2800" b="1" dirty="0">
              <a:solidFill>
                <a:srgbClr val="7030A0"/>
              </a:solidFill>
            </a:endParaRPr>
          </a:p>
        </p:txBody>
      </p:sp>
      <p:sp>
        <p:nvSpPr>
          <p:cNvPr id="5" name="Rectangle 4"/>
          <p:cNvSpPr/>
          <p:nvPr/>
        </p:nvSpPr>
        <p:spPr>
          <a:xfrm>
            <a:off x="304800" y="762000"/>
            <a:ext cx="8534400" cy="4893647"/>
          </a:xfrm>
          <a:prstGeom prst="rect">
            <a:avLst/>
          </a:prstGeom>
        </p:spPr>
        <p:txBody>
          <a:bodyPr wrap="square">
            <a:spAutoFit/>
          </a:bodyPr>
          <a:lstStyle/>
          <a:p>
            <a:pPr>
              <a:buFont typeface="Arial" pitchFamily="34" charset="0"/>
              <a:buChar char="•"/>
            </a:pPr>
            <a:r>
              <a:rPr lang="en-US" sz="2400" dirty="0" smtClean="0">
                <a:solidFill>
                  <a:schemeClr val="bg1"/>
                </a:solidFill>
              </a:rPr>
              <a:t>  Most type II restriction endonucleases cleave the DNA molecules </a:t>
            </a:r>
          </a:p>
          <a:p>
            <a:r>
              <a:rPr lang="en-US" sz="2400" dirty="0" smtClean="0">
                <a:solidFill>
                  <a:schemeClr val="bg1"/>
                </a:solidFill>
              </a:rPr>
              <a:t>   within their specific recognition sequences, but some produce </a:t>
            </a:r>
          </a:p>
          <a:p>
            <a:r>
              <a:rPr lang="en-US" sz="2400" dirty="0" smtClean="0">
                <a:solidFill>
                  <a:schemeClr val="bg1"/>
                </a:solidFill>
              </a:rPr>
              <a:t>   cuts immediately outside the target sequence, e.g., NlaIII, Sau3A, </a:t>
            </a:r>
          </a:p>
          <a:p>
            <a:r>
              <a:rPr lang="en-US" sz="2400" dirty="0" smtClean="0">
                <a:solidFill>
                  <a:schemeClr val="bg1"/>
                </a:solidFill>
              </a:rPr>
              <a:t>   etc. </a:t>
            </a:r>
          </a:p>
          <a:p>
            <a:pPr>
              <a:buFont typeface="Arial" pitchFamily="34" charset="0"/>
              <a:buChar char="•"/>
            </a:pPr>
            <a:r>
              <a:rPr lang="en-US" sz="2400" dirty="0" smtClean="0">
                <a:solidFill>
                  <a:schemeClr val="bg1"/>
                </a:solidFill>
              </a:rPr>
              <a:t>  Most enzymes produce staggered cuts in which the two strands </a:t>
            </a:r>
          </a:p>
          <a:p>
            <a:r>
              <a:rPr lang="en-US" sz="2400" dirty="0" smtClean="0">
                <a:solidFill>
                  <a:schemeClr val="bg1"/>
                </a:solidFill>
              </a:rPr>
              <a:t>    of a DNA double helix are cleaved at different locations; this </a:t>
            </a:r>
          </a:p>
          <a:p>
            <a:r>
              <a:rPr lang="en-US" sz="2400" dirty="0" smtClean="0">
                <a:solidFill>
                  <a:schemeClr val="bg1"/>
                </a:solidFill>
              </a:rPr>
              <a:t>    generates protruding (3- or 5'-) ends, i.e., one strand of the </a:t>
            </a:r>
          </a:p>
          <a:p>
            <a:r>
              <a:rPr lang="en-US" sz="2400" dirty="0" smtClean="0">
                <a:solidFill>
                  <a:schemeClr val="bg1"/>
                </a:solidFill>
              </a:rPr>
              <a:t>    double helix extends some bases beyond the other. </a:t>
            </a:r>
          </a:p>
          <a:p>
            <a:pPr>
              <a:buFont typeface="Arial" pitchFamily="34" charset="0"/>
              <a:buChar char="•"/>
            </a:pPr>
            <a:r>
              <a:rPr lang="en-US" sz="2400" dirty="0" smtClean="0">
                <a:solidFill>
                  <a:schemeClr val="bg1"/>
                </a:solidFill>
              </a:rPr>
              <a:t>  Due to the palindromic (symmetrical) nature of the target sites, </a:t>
            </a:r>
          </a:p>
          <a:p>
            <a:r>
              <a:rPr lang="en-US" sz="2400" dirty="0" smtClean="0">
                <a:solidFill>
                  <a:schemeClr val="bg1"/>
                </a:solidFill>
              </a:rPr>
              <a:t>   the two protruding ends generated by such a cleavage by a given </a:t>
            </a:r>
          </a:p>
          <a:p>
            <a:r>
              <a:rPr lang="en-US" sz="2400" dirty="0" smtClean="0">
                <a:solidFill>
                  <a:schemeClr val="bg1"/>
                </a:solidFill>
              </a:rPr>
              <a:t>   enzyme have complementary base sequence. As a result, they </a:t>
            </a:r>
          </a:p>
          <a:p>
            <a:r>
              <a:rPr lang="en-US" sz="2400" dirty="0" smtClean="0">
                <a:solidFill>
                  <a:schemeClr val="bg1"/>
                </a:solidFill>
              </a:rPr>
              <a:t>   readily pair with each other; such ends are called cohesive or </a:t>
            </a:r>
          </a:p>
          <a:p>
            <a:r>
              <a:rPr lang="en-US" sz="2400" dirty="0" smtClean="0">
                <a:solidFill>
                  <a:schemeClr val="bg1"/>
                </a:solidFill>
              </a:rPr>
              <a:t>   sticky ends. </a:t>
            </a:r>
            <a:endParaRPr lang="en-US" sz="2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52400"/>
            <a:ext cx="8534400" cy="6370975"/>
          </a:xfrm>
          <a:prstGeom prst="rect">
            <a:avLst/>
          </a:prstGeom>
        </p:spPr>
        <p:txBody>
          <a:bodyPr wrap="square">
            <a:spAutoFit/>
          </a:bodyPr>
          <a:lstStyle/>
          <a:p>
            <a:pPr>
              <a:buFont typeface="Arial" pitchFamily="34" charset="0"/>
              <a:buChar char="•"/>
            </a:pPr>
            <a:r>
              <a:rPr lang="en-US" sz="2400" dirty="0" smtClean="0">
                <a:solidFill>
                  <a:prstClr val="black"/>
                </a:solidFill>
              </a:rPr>
              <a:t>  An important consequence of this fact is that when fragments </a:t>
            </a:r>
          </a:p>
          <a:p>
            <a:r>
              <a:rPr lang="en-US" sz="2400" dirty="0" smtClean="0">
                <a:solidFill>
                  <a:prstClr val="black"/>
                </a:solidFill>
              </a:rPr>
              <a:t>   generated by a single restriction enzyme from different DNAs are </a:t>
            </a:r>
          </a:p>
          <a:p>
            <a:r>
              <a:rPr lang="en-US" sz="2400" dirty="0" smtClean="0">
                <a:solidFill>
                  <a:prstClr val="black"/>
                </a:solidFill>
              </a:rPr>
              <a:t>   mixed, they join together due to their sticky ends. Therefore, this </a:t>
            </a:r>
          </a:p>
          <a:p>
            <a:r>
              <a:rPr lang="en-US" sz="2400" dirty="0" smtClean="0">
                <a:solidFill>
                  <a:prstClr val="black"/>
                </a:solidFill>
              </a:rPr>
              <a:t>   property of the restriction enzymes is of great value for the </a:t>
            </a:r>
          </a:p>
          <a:p>
            <a:r>
              <a:rPr lang="en-US" sz="2400" dirty="0" smtClean="0">
                <a:solidFill>
                  <a:prstClr val="black"/>
                </a:solidFill>
              </a:rPr>
              <a:t>   construction of recombinant.</a:t>
            </a:r>
          </a:p>
          <a:p>
            <a:endParaRPr lang="en-US" sz="2400" dirty="0" smtClean="0">
              <a:solidFill>
                <a:prstClr val="black"/>
              </a:solidFill>
            </a:endParaRPr>
          </a:p>
          <a:p>
            <a:endParaRPr lang="en-US" sz="2400" dirty="0" smtClean="0">
              <a:solidFill>
                <a:prstClr val="black"/>
              </a:solidFill>
            </a:endParaRPr>
          </a:p>
          <a:p>
            <a:r>
              <a:rPr lang="en-US" sz="2400" dirty="0" smtClean="0">
                <a:solidFill>
                  <a:prstClr val="black"/>
                </a:solidFill>
              </a:rPr>
              <a:t>     5’------ GAATTC ------3’                    5’ -----G        AATTC ------ 3’</a:t>
            </a:r>
          </a:p>
          <a:p>
            <a:r>
              <a:rPr lang="en-US" sz="2400" dirty="0" smtClean="0">
                <a:solidFill>
                  <a:prstClr val="black"/>
                </a:solidFill>
              </a:rPr>
              <a:t>     3’------ CTTAAG ------5’                    3’ -----CTTAA        G -------5’</a:t>
            </a:r>
          </a:p>
          <a:p>
            <a:endParaRPr lang="en-US" sz="2400" dirty="0" smtClean="0">
              <a:solidFill>
                <a:prstClr val="black"/>
              </a:solidFill>
            </a:endParaRPr>
          </a:p>
          <a:p>
            <a:r>
              <a:rPr lang="en-US" sz="2400" dirty="0" smtClean="0">
                <a:solidFill>
                  <a:prstClr val="black"/>
                </a:solidFill>
              </a:rPr>
              <a:t>              </a:t>
            </a:r>
            <a:r>
              <a:rPr lang="en-US" sz="2400" b="1" i="1" dirty="0" smtClean="0">
                <a:solidFill>
                  <a:srgbClr val="C00000"/>
                </a:solidFill>
              </a:rPr>
              <a:t>Eco</a:t>
            </a:r>
            <a:r>
              <a:rPr lang="en-US" sz="2400" b="1" dirty="0" smtClean="0">
                <a:solidFill>
                  <a:srgbClr val="C00000"/>
                </a:solidFill>
              </a:rPr>
              <a:t>RI Cleavage		5’ Protruding Ends</a:t>
            </a:r>
          </a:p>
          <a:p>
            <a:endParaRPr lang="en-US" sz="2400" b="1" dirty="0" smtClean="0">
              <a:solidFill>
                <a:srgbClr val="C00000"/>
              </a:solidFill>
            </a:endParaRPr>
          </a:p>
          <a:p>
            <a:endParaRPr lang="en-US" sz="2400" b="1" dirty="0" smtClean="0">
              <a:solidFill>
                <a:srgbClr val="C00000"/>
              </a:solidFill>
            </a:endParaRPr>
          </a:p>
          <a:p>
            <a:r>
              <a:rPr lang="en-US" sz="2400" b="1" dirty="0" smtClean="0">
                <a:solidFill>
                  <a:srgbClr val="C00000"/>
                </a:solidFill>
              </a:rPr>
              <a:t>     </a:t>
            </a:r>
            <a:r>
              <a:rPr lang="en-US" sz="2400" dirty="0" smtClean="0">
                <a:solidFill>
                  <a:schemeClr val="bg1"/>
                </a:solidFill>
              </a:rPr>
              <a:t>5’-------CATG---------3’                      5’-------CATG   --------3’</a:t>
            </a:r>
          </a:p>
          <a:p>
            <a:r>
              <a:rPr lang="en-US" sz="2400" b="1" dirty="0" smtClean="0">
                <a:solidFill>
                  <a:schemeClr val="bg1"/>
                </a:solidFill>
              </a:rPr>
              <a:t>     </a:t>
            </a:r>
            <a:r>
              <a:rPr lang="en-US" sz="2400" dirty="0" smtClean="0">
                <a:solidFill>
                  <a:schemeClr val="bg1"/>
                </a:solidFill>
              </a:rPr>
              <a:t>3’-------GTAC---------5’                      3’-------        GTAC----5’</a:t>
            </a:r>
            <a:r>
              <a:rPr lang="en-US" sz="2400" b="1" i="1" dirty="0" smtClean="0">
                <a:solidFill>
                  <a:srgbClr val="C00000"/>
                </a:solidFill>
              </a:rPr>
              <a:t> </a:t>
            </a:r>
          </a:p>
          <a:p>
            <a:endParaRPr lang="en-US" sz="2400" b="1" i="1" dirty="0" smtClean="0">
              <a:solidFill>
                <a:srgbClr val="C00000"/>
              </a:solidFill>
            </a:endParaRPr>
          </a:p>
          <a:p>
            <a:r>
              <a:rPr lang="en-US" sz="2400" b="1" i="1" dirty="0" smtClean="0">
                <a:solidFill>
                  <a:srgbClr val="C00000"/>
                </a:solidFill>
              </a:rPr>
              <a:t>             </a:t>
            </a:r>
            <a:r>
              <a:rPr lang="en-US" sz="2400" b="1" i="1" dirty="0" err="1" smtClean="0">
                <a:solidFill>
                  <a:srgbClr val="C00000"/>
                </a:solidFill>
              </a:rPr>
              <a:t>Nl</a:t>
            </a:r>
            <a:r>
              <a:rPr lang="en-US" sz="2400" b="1" dirty="0" err="1" smtClean="0">
                <a:solidFill>
                  <a:srgbClr val="C00000"/>
                </a:solidFill>
              </a:rPr>
              <a:t>aIII</a:t>
            </a:r>
            <a:r>
              <a:rPr lang="en-US" sz="2400" b="1" dirty="0" smtClean="0">
                <a:solidFill>
                  <a:srgbClr val="C00000"/>
                </a:solidFill>
              </a:rPr>
              <a:t> Cleavage                            3’ Protruding Ends</a:t>
            </a:r>
            <a:endParaRPr lang="en-US" dirty="0">
              <a:solidFill>
                <a:srgbClr val="C00000"/>
              </a:solidFill>
            </a:endParaRPr>
          </a:p>
        </p:txBody>
      </p:sp>
      <p:cxnSp>
        <p:nvCxnSpPr>
          <p:cNvPr id="6" name="Straight Arrow Connector 5"/>
          <p:cNvCxnSpPr/>
          <p:nvPr/>
        </p:nvCxnSpPr>
        <p:spPr>
          <a:xfrm rot="5400000">
            <a:off x="1639094" y="26281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2172494" y="36949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439694" y="25519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524500" y="2704306"/>
            <a:ext cx="8382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38800" y="1828800"/>
            <a:ext cx="1619739" cy="369332"/>
          </a:xfrm>
          <a:prstGeom prst="rect">
            <a:avLst/>
          </a:prstGeom>
          <a:noFill/>
        </p:spPr>
        <p:txBody>
          <a:bodyPr wrap="none" rtlCol="0">
            <a:spAutoFit/>
          </a:bodyPr>
          <a:lstStyle/>
          <a:p>
            <a:r>
              <a:rPr lang="en-US" b="1" dirty="0" smtClean="0">
                <a:solidFill>
                  <a:srgbClr val="7030A0"/>
                </a:solidFill>
              </a:rPr>
              <a:t>Protruding End</a:t>
            </a:r>
            <a:endParaRPr lang="en-US" b="1" dirty="0">
              <a:solidFill>
                <a:srgbClr val="7030A0"/>
              </a:solidFill>
            </a:endParaRPr>
          </a:p>
        </p:txBody>
      </p:sp>
      <p:cxnSp>
        <p:nvCxnSpPr>
          <p:cNvPr id="14" name="Straight Arrow Connector 13"/>
          <p:cNvCxnSpPr/>
          <p:nvPr/>
        </p:nvCxnSpPr>
        <p:spPr>
          <a:xfrm>
            <a:off x="3733800" y="3200400"/>
            <a:ext cx="6858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096294" y="48379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410494" y="5828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33800" y="5334000"/>
            <a:ext cx="762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524315"/>
          </a:xfrm>
          <a:prstGeom prst="rect">
            <a:avLst/>
          </a:prstGeom>
        </p:spPr>
        <p:txBody>
          <a:bodyPr wrap="square">
            <a:spAutoFit/>
          </a:bodyPr>
          <a:lstStyle/>
          <a:p>
            <a:pPr>
              <a:buFont typeface="Arial" pitchFamily="34" charset="0"/>
              <a:buChar char="•"/>
            </a:pPr>
            <a:r>
              <a:rPr lang="en-US" sz="2400" dirty="0" smtClean="0">
                <a:solidFill>
                  <a:schemeClr val="bg1"/>
                </a:solidFill>
              </a:rPr>
              <a:t>  Some restriction enzymes, on the other hand, cut both the </a:t>
            </a:r>
          </a:p>
          <a:p>
            <a:r>
              <a:rPr lang="en-US" sz="2400" dirty="0" smtClean="0">
                <a:solidFill>
                  <a:schemeClr val="bg1"/>
                </a:solidFill>
              </a:rPr>
              <a:t>   strands of a DNA molecule at the same site so that the resulting </a:t>
            </a:r>
          </a:p>
          <a:p>
            <a:r>
              <a:rPr lang="en-US" sz="2400" dirty="0" smtClean="0">
                <a:solidFill>
                  <a:schemeClr val="bg1"/>
                </a:solidFill>
              </a:rPr>
              <a:t>   termini or ends have blunt or flush ends in which the two strands </a:t>
            </a:r>
          </a:p>
          <a:p>
            <a:r>
              <a:rPr lang="en-US" sz="2400" dirty="0" smtClean="0">
                <a:solidFill>
                  <a:schemeClr val="bg1"/>
                </a:solidFill>
              </a:rPr>
              <a:t>   end at the same point.</a:t>
            </a:r>
          </a:p>
          <a:p>
            <a:endParaRPr lang="en-US" sz="2400" dirty="0" smtClean="0">
              <a:solidFill>
                <a:schemeClr val="bg1"/>
              </a:solidFill>
            </a:endParaRPr>
          </a:p>
          <a:p>
            <a:r>
              <a:rPr lang="en-US" sz="2400" dirty="0" smtClean="0">
                <a:solidFill>
                  <a:schemeClr val="bg1"/>
                </a:solidFill>
              </a:rPr>
              <a:t>       </a:t>
            </a:r>
          </a:p>
          <a:p>
            <a:r>
              <a:rPr lang="en-US" sz="2400" dirty="0" smtClean="0">
                <a:solidFill>
                  <a:schemeClr val="bg1"/>
                </a:solidFill>
              </a:rPr>
              <a:t>       5’ --------AGCT---------3’                     5’-------AG   CT-------3’</a:t>
            </a:r>
          </a:p>
          <a:p>
            <a:r>
              <a:rPr lang="en-US" sz="2400" dirty="0" smtClean="0">
                <a:solidFill>
                  <a:schemeClr val="bg1"/>
                </a:solidFill>
              </a:rPr>
              <a:t>       3’ --------TCGA---------5’                     3’-------TC    GA-------5’</a:t>
            </a:r>
          </a:p>
          <a:p>
            <a:endParaRPr lang="en-US" sz="2400" b="1" i="1" dirty="0" smtClean="0">
              <a:solidFill>
                <a:schemeClr val="bg1"/>
              </a:solidFill>
            </a:endParaRPr>
          </a:p>
          <a:p>
            <a:r>
              <a:rPr lang="en-US" sz="2400" b="1" i="1" dirty="0" smtClean="0">
                <a:solidFill>
                  <a:schemeClr val="bg1"/>
                </a:solidFill>
              </a:rPr>
              <a:t>         </a:t>
            </a:r>
            <a:r>
              <a:rPr lang="en-US" sz="2400" b="1" i="1" dirty="0" smtClean="0">
                <a:solidFill>
                  <a:srgbClr val="C00000"/>
                </a:solidFill>
              </a:rPr>
              <a:t>   </a:t>
            </a:r>
            <a:r>
              <a:rPr lang="en-US" sz="2400" b="1" i="1" dirty="0" err="1" smtClean="0">
                <a:solidFill>
                  <a:srgbClr val="C00000"/>
                </a:solidFill>
              </a:rPr>
              <a:t>Al</a:t>
            </a:r>
            <a:r>
              <a:rPr lang="en-US" sz="2400" b="1" dirty="0" err="1" smtClean="0">
                <a:solidFill>
                  <a:srgbClr val="C00000"/>
                </a:solidFill>
              </a:rPr>
              <a:t>uI</a:t>
            </a:r>
            <a:r>
              <a:rPr lang="en-US" sz="2400" b="1" dirty="0" smtClean="0">
                <a:solidFill>
                  <a:srgbClr val="C00000"/>
                </a:solidFill>
              </a:rPr>
              <a:t> Cleavage                                            Blunt Ends</a:t>
            </a:r>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cxnSp>
        <p:nvCxnSpPr>
          <p:cNvPr id="5" name="Straight Arrow Connector 4"/>
          <p:cNvCxnSpPr/>
          <p:nvPr/>
        </p:nvCxnSpPr>
        <p:spPr>
          <a:xfrm rot="5400000">
            <a:off x="2096294" y="2399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2020094" y="34663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The blunt cut ends also can be effectively utilized for construction </a:t>
            </a:r>
          </a:p>
          <a:p>
            <a:pPr lvl="0"/>
            <a:r>
              <a:rPr lang="en-US" sz="2400" dirty="0" smtClean="0">
                <a:solidFill>
                  <a:prstClr val="black"/>
                </a:solidFill>
              </a:rPr>
              <a:t>   of recombinant DNAs following one of several strategies. </a:t>
            </a:r>
            <a:r>
              <a:rPr lang="en-US" sz="2400" b="1" dirty="0" smtClean="0">
                <a:solidFill>
                  <a:srgbClr val="C00000"/>
                </a:solidFill>
              </a:rPr>
              <a:t>MODIFICATION OF CUT ENDS</a:t>
            </a:r>
          </a:p>
          <a:p>
            <a:pPr lvl="0">
              <a:buFont typeface="Arial" pitchFamily="34" charset="0"/>
              <a:buChar char="•"/>
            </a:pPr>
            <a:r>
              <a:rPr lang="en-US" sz="2400" dirty="0" smtClean="0">
                <a:solidFill>
                  <a:prstClr val="black"/>
                </a:solidFill>
              </a:rPr>
              <a:t>   The 3'-ends of DNA strands always carry a free hydroxyl (-OH) </a:t>
            </a:r>
          </a:p>
          <a:p>
            <a:pPr lvl="0"/>
            <a:r>
              <a:rPr lang="en-US" sz="2400" dirty="0" smtClean="0">
                <a:solidFill>
                  <a:prstClr val="black"/>
                </a:solidFill>
              </a:rPr>
              <a:t>     group. while their 5'-ends always bear a phosphate group. </a:t>
            </a:r>
          </a:p>
          <a:p>
            <a:pPr lvl="0">
              <a:buFont typeface="Arial" pitchFamily="34" charset="0"/>
              <a:buChar char="•"/>
            </a:pPr>
            <a:r>
              <a:rPr lang="en-US" sz="2400" dirty="0" smtClean="0">
                <a:solidFill>
                  <a:prstClr val="black"/>
                </a:solidFill>
              </a:rPr>
              <a:t>   Often the ends produced by restriction enzymes have to be </a:t>
            </a:r>
          </a:p>
          <a:p>
            <a:pPr lvl="0"/>
            <a:r>
              <a:rPr lang="en-US" sz="2400" dirty="0" smtClean="0">
                <a:solidFill>
                  <a:prstClr val="black"/>
                </a:solidFill>
              </a:rPr>
              <a:t>    modified for further manipulation of the fragments: some of the </a:t>
            </a:r>
          </a:p>
          <a:p>
            <a:pPr lvl="0"/>
            <a:r>
              <a:rPr lang="en-US" sz="2400" dirty="0" smtClean="0">
                <a:solidFill>
                  <a:prstClr val="black"/>
                </a:solidFill>
              </a:rPr>
              <a:t>     modifications are summarized below.</a:t>
            </a:r>
          </a:p>
          <a:p>
            <a:pPr marL="457200" lvl="0" indent="-457200">
              <a:buAutoNum type="arabicPeriod"/>
            </a:pPr>
            <a:r>
              <a:rPr lang="en-US" sz="2400" dirty="0" smtClean="0">
                <a:solidFill>
                  <a:prstClr val="black"/>
                </a:solidFill>
              </a:rPr>
              <a:t>Removal of the 5’ phosphate group of vector DNA by alkaline </a:t>
            </a:r>
          </a:p>
          <a:p>
            <a:pPr marL="457200" lvl="0" indent="-457200"/>
            <a:r>
              <a:rPr lang="en-US" sz="2400" dirty="0" smtClean="0">
                <a:solidFill>
                  <a:prstClr val="black"/>
                </a:solidFill>
              </a:rPr>
              <a:t>       </a:t>
            </a:r>
            <a:r>
              <a:rPr lang="en-US" sz="2400" dirty="0" err="1" smtClean="0">
                <a:solidFill>
                  <a:prstClr val="black"/>
                </a:solidFill>
              </a:rPr>
              <a:t>phosphatase</a:t>
            </a:r>
            <a:r>
              <a:rPr lang="en-US" sz="2400" dirty="0" smtClean="0">
                <a:solidFill>
                  <a:prstClr val="black"/>
                </a:solidFill>
              </a:rPr>
              <a:t> treatment in order to prevent vector circularization during DNA insert integration</a:t>
            </a:r>
          </a:p>
          <a:p>
            <a:pPr marL="457200" lvl="0" indent="-457200"/>
            <a:r>
              <a:rPr lang="en-US" sz="2400" dirty="0" smtClean="0">
                <a:solidFill>
                  <a:prstClr val="black"/>
                </a:solidFill>
              </a:rPr>
              <a:t>2.    Addition of a phosphate group to a free 5’ hydroxyl group by T polynucleotide kinase.</a:t>
            </a:r>
          </a:p>
          <a:p>
            <a:pPr marL="457200" lvl="0" indent="-457200"/>
            <a:r>
              <a:rPr lang="en-US" sz="2400" dirty="0" smtClean="0">
                <a:solidFill>
                  <a:prstClr val="black"/>
                </a:solidFill>
              </a:rPr>
              <a:t>3.    Removal of the protruding ends by digestion with say, SI nuclease, this enzyme digests both 3’ and 5’ protruding 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610600" cy="6370975"/>
          </a:xfrm>
          <a:prstGeom prst="rect">
            <a:avLst/>
          </a:prstGeom>
        </p:spPr>
        <p:txBody>
          <a:bodyPr wrap="square">
            <a:spAutoFit/>
          </a:bodyPr>
          <a:lstStyle/>
          <a:p>
            <a:pPr marL="457200" lvl="0" indent="-457200">
              <a:buAutoNum type="arabicPeriod" startAt="4"/>
            </a:pPr>
            <a:r>
              <a:rPr lang="en-US" sz="2400" dirty="0" smtClean="0">
                <a:solidFill>
                  <a:prstClr val="black"/>
                </a:solidFill>
              </a:rPr>
              <a:t>Filling in of the protruding ends by extending the recessed (shorter) strand with, say, Klenow fragment of </a:t>
            </a:r>
            <a:r>
              <a:rPr lang="en-US" sz="2400" i="1" dirty="0" smtClean="0">
                <a:solidFill>
                  <a:prstClr val="black"/>
                </a:solidFill>
              </a:rPr>
              <a:t>E.coli </a:t>
            </a:r>
            <a:r>
              <a:rPr lang="en-US" sz="2400" dirty="0" smtClean="0">
                <a:solidFill>
                  <a:prstClr val="black"/>
                </a:solidFill>
              </a:rPr>
              <a:t>DNA polymerase I (Both the strategies 3 and 4 generate blunt ends which can be ligated by T</a:t>
            </a:r>
            <a:r>
              <a:rPr lang="en-US" sz="2400" baseline="-25000" dirty="0" smtClean="0">
                <a:solidFill>
                  <a:prstClr val="black"/>
                </a:solidFill>
              </a:rPr>
              <a:t>4</a:t>
            </a:r>
            <a:r>
              <a:rPr lang="en-US" sz="2400" dirty="0" smtClean="0">
                <a:solidFill>
                  <a:prstClr val="black"/>
                </a:solidFill>
              </a:rPr>
              <a:t> polynucleotide ligase.)</a:t>
            </a:r>
          </a:p>
          <a:p>
            <a:pPr marL="457200" lvl="0" indent="-457200">
              <a:buAutoNum type="arabicPeriod" startAt="4"/>
            </a:pPr>
            <a:r>
              <a:rPr lang="en-US" sz="2400" dirty="0" smtClean="0">
                <a:solidFill>
                  <a:prstClr val="black"/>
                </a:solidFill>
              </a:rPr>
              <a:t>Synthesis of single-stranded tails (protruding ends) at the ends of blunt-ended fragments by the enzyme terminal deoxynucleotidyl transferase; this is called tailing. This reaction can be used to generate protruding ends of defined sequence, poly A tails on the 3'-ends of the DNA insert and poly T tails on the ends of the vector ,the protruding ends of the DNA insert and the vector will, therefore, base pair under annealing conditions.       </a:t>
            </a:r>
            <a:r>
              <a:rPr lang="en-US" sz="2400" b="1" dirty="0" smtClean="0">
                <a:solidFill>
                  <a:srgbClr val="C00000"/>
                </a:solidFill>
              </a:rPr>
              <a:t>Fragment I                         Fragment II</a:t>
            </a:r>
          </a:p>
          <a:p>
            <a:pPr marL="457200" lvl="0" indent="-457200"/>
            <a:r>
              <a:rPr lang="en-US" sz="2400" dirty="0" smtClean="0">
                <a:solidFill>
                  <a:prstClr val="white"/>
                </a:solidFill>
              </a:rPr>
              <a:t>                               </a:t>
            </a:r>
            <a:r>
              <a:rPr lang="en-US" sz="2400" dirty="0" smtClean="0">
                <a:solidFill>
                  <a:schemeClr val="bg1"/>
                </a:solidFill>
              </a:rPr>
              <a:t>5’-------------3’                    5’-------------3’</a:t>
            </a:r>
          </a:p>
          <a:p>
            <a:pPr marL="457200" lvl="0" indent="-457200"/>
            <a:r>
              <a:rPr lang="en-US" sz="2400" dirty="0" smtClean="0">
                <a:solidFill>
                  <a:schemeClr val="bg1"/>
                </a:solidFill>
              </a:rPr>
              <a:t>                               3’-------------5’                    3’-------------5’</a:t>
            </a:r>
          </a:p>
          <a:p>
            <a:pPr marL="457200" lvl="0" indent="-457200"/>
            <a:r>
              <a:rPr lang="en-US" sz="2400" b="1" dirty="0" smtClean="0">
                <a:solidFill>
                  <a:srgbClr val="7030A0"/>
                </a:solidFill>
              </a:rPr>
              <a:t>                    Poly A tail                                                       Poly T tail</a:t>
            </a:r>
          </a:p>
          <a:p>
            <a:pPr marL="457200" lvl="0" indent="-457200"/>
            <a:r>
              <a:rPr lang="en-US" sz="2400" dirty="0" smtClean="0">
                <a:solidFill>
                  <a:schemeClr val="bg1"/>
                </a:solidFill>
              </a:rPr>
              <a:t>                              5’-------------AAAA 3’          5’-------------TTTT 3’</a:t>
            </a:r>
          </a:p>
          <a:p>
            <a:pPr marL="457200" lvl="0" indent="-457200"/>
            <a:r>
              <a:rPr lang="en-US" sz="2400" dirty="0" smtClean="0">
                <a:solidFill>
                  <a:schemeClr val="bg1"/>
                </a:solidFill>
              </a:rPr>
              <a:t>                  3’ AAAA -------------5’           3’TTTT -------------5’</a:t>
            </a:r>
          </a:p>
        </p:txBody>
      </p:sp>
      <p:cxnSp>
        <p:nvCxnSpPr>
          <p:cNvPr id="6" name="Straight Arrow Connector 5"/>
          <p:cNvCxnSpPr/>
          <p:nvPr/>
        </p:nvCxnSpPr>
        <p:spPr>
          <a:xfrm rot="5400000">
            <a:off x="6134100" y="5676900"/>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086894" y="5676106"/>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534400" cy="6370975"/>
          </a:xfrm>
          <a:prstGeom prst="rect">
            <a:avLst/>
          </a:prstGeom>
        </p:spPr>
        <p:txBody>
          <a:bodyPr wrap="square">
            <a:spAutoFit/>
          </a:bodyPr>
          <a:lstStyle/>
          <a:p>
            <a:pPr marL="457200" indent="-457200">
              <a:buAutoNum type="arabicPeriod" startAt="6"/>
            </a:pPr>
            <a:r>
              <a:rPr lang="en-US" sz="2400" dirty="0" smtClean="0">
                <a:solidFill>
                  <a:schemeClr val="bg1"/>
                </a:solidFill>
              </a:rPr>
              <a:t>Linkers are the chemically synthesized, Self complementary, double stranded DNA oligonucleotides containing on it one or more restriction sites for cleavage by restriction enzymes, e.g. Eco RI, Hind III, Bam HI, etc. Linkers are ligated to blunt end DNA by using DNA ligase. Both the vector and DNA are treated with restriction enzyme to develop sticky ends. The staggered cuts i.e. sticky ends are then ligated with T4 DNA ligase.</a:t>
            </a:r>
          </a:p>
          <a:p>
            <a:pPr marL="457200" indent="-457200"/>
            <a:r>
              <a:rPr lang="en-US" sz="2400" b="1" dirty="0" smtClean="0">
                <a:solidFill>
                  <a:srgbClr val="C00000"/>
                </a:solidFill>
              </a:rPr>
              <a:t> Blunt ended DNA Fragment                            </a:t>
            </a:r>
            <a:r>
              <a:rPr lang="en-US" sz="2400" b="1" dirty="0" smtClean="0">
                <a:solidFill>
                  <a:srgbClr val="7030A0"/>
                </a:solidFill>
              </a:rPr>
              <a:t>Linker sequence</a:t>
            </a:r>
          </a:p>
          <a:p>
            <a:pPr marL="457200" indent="-457200"/>
            <a:r>
              <a:rPr lang="en-US" sz="2400" dirty="0" smtClean="0">
                <a:solidFill>
                  <a:schemeClr val="bg1"/>
                </a:solidFill>
              </a:rPr>
              <a:t>             5’----------3’                                            5’ CCGAATTCGG3’</a:t>
            </a:r>
          </a:p>
          <a:p>
            <a:pPr marL="457200" indent="-457200"/>
            <a:r>
              <a:rPr lang="en-US" sz="2400" dirty="0" smtClean="0">
                <a:solidFill>
                  <a:schemeClr val="bg1"/>
                </a:solidFill>
              </a:rPr>
              <a:t>             3’----------5’                                            3’GGCTTAAGCC5’</a:t>
            </a:r>
          </a:p>
          <a:p>
            <a:pPr marL="457200" indent="-457200"/>
            <a:r>
              <a:rPr lang="en-US" sz="2400" b="1" dirty="0" smtClean="0">
                <a:solidFill>
                  <a:srgbClr val="C00000"/>
                </a:solidFill>
              </a:rPr>
              <a:t>                            </a:t>
            </a:r>
            <a:r>
              <a:rPr lang="en-US" sz="2400" b="1" dirty="0" smtClean="0">
                <a:solidFill>
                  <a:srgbClr val="7030A0"/>
                </a:solidFill>
              </a:rPr>
              <a:t>Linker</a:t>
            </a:r>
            <a:r>
              <a:rPr lang="en-US" sz="2400" b="1" dirty="0" smtClean="0">
                <a:solidFill>
                  <a:srgbClr val="C00000"/>
                </a:solidFill>
              </a:rPr>
              <a:t>      DNA Fragment         </a:t>
            </a:r>
            <a:r>
              <a:rPr lang="en-US" sz="2400" b="1" dirty="0" smtClean="0">
                <a:solidFill>
                  <a:srgbClr val="7030A0"/>
                </a:solidFill>
              </a:rPr>
              <a:t>Linker</a:t>
            </a:r>
            <a:endParaRPr lang="en-US" sz="2400" dirty="0" smtClean="0">
              <a:solidFill>
                <a:srgbClr val="7030A0"/>
              </a:solidFill>
            </a:endParaRPr>
          </a:p>
          <a:p>
            <a:pPr marL="457200" indent="-457200"/>
            <a:r>
              <a:rPr lang="en-US" sz="2400" dirty="0" smtClean="0">
                <a:solidFill>
                  <a:schemeClr val="bg1"/>
                </a:solidFill>
              </a:rPr>
              <a:t>                  5’CCGAATTCGG3’--------------- 5’ CCGAATTCGG3’</a:t>
            </a:r>
          </a:p>
          <a:p>
            <a:pPr marL="457200" indent="-457200"/>
            <a:r>
              <a:rPr lang="en-US" sz="2400" dirty="0" smtClean="0">
                <a:solidFill>
                  <a:schemeClr val="bg1"/>
                </a:solidFill>
              </a:rPr>
              <a:t>                  3’GGCTTAAGCC5’--------------- 3’GGCTTAAGCC5’</a:t>
            </a:r>
          </a:p>
          <a:p>
            <a:pPr marL="457200" indent="-457200"/>
            <a:endParaRPr lang="en-US" sz="2400" dirty="0" smtClean="0">
              <a:solidFill>
                <a:schemeClr val="bg1"/>
              </a:solidFill>
            </a:endParaRPr>
          </a:p>
          <a:p>
            <a:pPr marL="457200" indent="-457200"/>
            <a:r>
              <a:rPr lang="en-US" sz="2400" dirty="0" smtClean="0">
                <a:solidFill>
                  <a:schemeClr val="bg1"/>
                </a:solidFill>
              </a:rPr>
              <a:t>                                   GGG---------------CCCTTAA</a:t>
            </a:r>
          </a:p>
          <a:p>
            <a:pPr marL="457200" indent="-457200"/>
            <a:r>
              <a:rPr lang="en-US" sz="2400" dirty="0" smtClean="0">
                <a:solidFill>
                  <a:schemeClr val="bg1"/>
                </a:solidFill>
              </a:rPr>
              <a:t>                          AATTCCC----------------GGG</a:t>
            </a:r>
          </a:p>
          <a:p>
            <a:pPr marL="457200" indent="-457200"/>
            <a:r>
              <a:rPr lang="en-US" sz="2400" dirty="0" smtClean="0">
                <a:solidFill>
                  <a:schemeClr val="bg1"/>
                </a:solidFill>
              </a:rPr>
              <a:t>                  </a:t>
            </a:r>
            <a:r>
              <a:rPr lang="en-US" sz="2400" b="1" dirty="0" smtClean="0">
                <a:solidFill>
                  <a:srgbClr val="FF0000"/>
                </a:solidFill>
              </a:rPr>
              <a:t>DNA sequence with </a:t>
            </a:r>
            <a:r>
              <a:rPr lang="en-US" sz="2400" b="1" i="1" dirty="0" smtClean="0">
                <a:solidFill>
                  <a:srgbClr val="FF0000"/>
                </a:solidFill>
              </a:rPr>
              <a:t>Eco </a:t>
            </a:r>
            <a:r>
              <a:rPr lang="en-US" sz="2400" b="1" dirty="0" smtClean="0">
                <a:solidFill>
                  <a:srgbClr val="FF0000"/>
                </a:solidFill>
              </a:rPr>
              <a:t>RI Cohesive Ends</a:t>
            </a:r>
          </a:p>
        </p:txBody>
      </p:sp>
      <p:cxnSp>
        <p:nvCxnSpPr>
          <p:cNvPr id="7" name="Straight Arrow Connector 6"/>
          <p:cNvCxnSpPr/>
          <p:nvPr/>
        </p:nvCxnSpPr>
        <p:spPr>
          <a:xfrm rot="5400000">
            <a:off x="4343400" y="4419600"/>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04800"/>
            <a:ext cx="8534400" cy="4524315"/>
          </a:xfrm>
          <a:prstGeom prst="rect">
            <a:avLst/>
          </a:prstGeom>
        </p:spPr>
        <p:txBody>
          <a:bodyPr wrap="square">
            <a:spAutoFit/>
          </a:bodyPr>
          <a:lstStyle/>
          <a:p>
            <a:pPr marL="457200" indent="-457200">
              <a:buAutoNum type="arabicPeriod" startAt="7"/>
            </a:pPr>
            <a:r>
              <a:rPr lang="en-US" sz="2400" dirty="0" smtClean="0">
                <a:solidFill>
                  <a:schemeClr val="bg1"/>
                </a:solidFill>
              </a:rPr>
              <a:t>Adaptors are short, chemically synthesized DNA double strands, which can be used to link the ends of two DNA molecules that have different sequences at their ends. There are different kinds of adaptors suited for different purposes. For example, a conversion adaptor is used to join a DNA fragment or insert cut with one restriction enzyme, say. EcoRI, with a vector opened with another enzyme, e.g. BamHI. These adaptors have the recognition sequences of different endonucleases at their ends. For example, the conversion adaptor in Fig. has recognition sequence for BamHI at one end and that for EcoRI at the other. This adaptor can be used to convert the cohesive end generated by </a:t>
            </a:r>
            <a:r>
              <a:rPr lang="en-US" sz="2400" dirty="0" err="1" smtClean="0">
                <a:solidFill>
                  <a:schemeClr val="bg1"/>
                </a:solidFill>
              </a:rPr>
              <a:t>BamHI</a:t>
            </a:r>
            <a:r>
              <a:rPr lang="en-US" sz="2400" dirty="0" smtClean="0">
                <a:solidFill>
                  <a:schemeClr val="bg1"/>
                </a:solidFill>
              </a:rPr>
              <a:t> to one produced by EcoRI or vice-versa.</a:t>
            </a:r>
            <a:endParaRPr lang="en-US" sz="2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1000" y="304800"/>
            <a:ext cx="8305800" cy="6063198"/>
          </a:xfrm>
          <a:prstGeom prst="rect">
            <a:avLst/>
          </a:prstGeom>
          <a:noFill/>
        </p:spPr>
        <p:txBody>
          <a:bodyPr wrap="square" rtlCol="0">
            <a:spAutoFit/>
          </a:bodyPr>
          <a:lstStyle/>
          <a:p>
            <a:r>
              <a:rPr lang="en-US" sz="2400" dirty="0" smtClean="0">
                <a:solidFill>
                  <a:schemeClr val="bg1"/>
                </a:solidFill>
              </a:rPr>
              <a:t>                                    </a:t>
            </a:r>
            <a:r>
              <a:rPr lang="en-US" sz="2400" b="1" i="1" dirty="0" smtClean="0">
                <a:solidFill>
                  <a:srgbClr val="FF0000"/>
                </a:solidFill>
              </a:rPr>
              <a:t>Bam</a:t>
            </a:r>
            <a:r>
              <a:rPr lang="en-US" sz="2400" b="1" dirty="0" smtClean="0">
                <a:solidFill>
                  <a:srgbClr val="FF0000"/>
                </a:solidFill>
              </a:rPr>
              <a:t> HI    </a:t>
            </a:r>
            <a:r>
              <a:rPr lang="en-US" sz="2400" b="1" dirty="0" smtClean="0">
                <a:solidFill>
                  <a:srgbClr val="C00000"/>
                </a:solidFill>
              </a:rPr>
              <a:t>Pairing</a:t>
            </a:r>
            <a:r>
              <a:rPr lang="en-US" sz="2400" dirty="0" smtClean="0">
                <a:solidFill>
                  <a:schemeClr val="bg1"/>
                </a:solidFill>
              </a:rPr>
              <a:t>                  </a:t>
            </a:r>
            <a:r>
              <a:rPr lang="en-US" sz="2400" b="1" i="1" dirty="0" smtClean="0">
                <a:solidFill>
                  <a:srgbClr val="FF0000"/>
                </a:solidFill>
              </a:rPr>
              <a:t>Eco </a:t>
            </a:r>
            <a:r>
              <a:rPr lang="en-US" sz="2400" b="1" dirty="0" smtClean="0">
                <a:solidFill>
                  <a:srgbClr val="FF0000"/>
                </a:solidFill>
              </a:rPr>
              <a:t>RI</a:t>
            </a:r>
            <a:r>
              <a:rPr lang="en-US" sz="2400" b="1" dirty="0" smtClean="0">
                <a:solidFill>
                  <a:srgbClr val="C00000"/>
                </a:solidFill>
              </a:rPr>
              <a:t>    Pairing </a:t>
            </a:r>
            <a:endParaRPr lang="en-US" sz="2400" dirty="0" smtClean="0">
              <a:solidFill>
                <a:schemeClr val="bg1"/>
              </a:solidFill>
            </a:endParaRPr>
          </a:p>
          <a:p>
            <a:r>
              <a:rPr lang="en-US" sz="2400" dirty="0" smtClean="0">
                <a:solidFill>
                  <a:schemeClr val="bg1"/>
                </a:solidFill>
              </a:rPr>
              <a:t>  </a:t>
            </a:r>
            <a:r>
              <a:rPr lang="en-US" sz="2400" b="1" dirty="0" smtClean="0">
                <a:solidFill>
                  <a:srgbClr val="C00000"/>
                </a:solidFill>
              </a:rPr>
              <a:t>Single stranded</a:t>
            </a:r>
            <a:r>
              <a:rPr lang="en-US" sz="2400" dirty="0" smtClean="0">
                <a:solidFill>
                  <a:schemeClr val="bg1"/>
                </a:solidFill>
              </a:rPr>
              <a:t>       5’ GATCCTCGAG  3’            5’ AATTCTCGAG 3’</a:t>
            </a:r>
          </a:p>
          <a:p>
            <a:r>
              <a:rPr lang="en-US" sz="2400" dirty="0" smtClean="0">
                <a:solidFill>
                  <a:schemeClr val="bg1"/>
                </a:solidFill>
              </a:rPr>
              <a:t>  </a:t>
            </a:r>
            <a:r>
              <a:rPr lang="en-US" sz="2400" b="1" dirty="0" smtClean="0">
                <a:solidFill>
                  <a:srgbClr val="C00000"/>
                </a:solidFill>
              </a:rPr>
              <a:t>oligonucleotide</a:t>
            </a:r>
          </a:p>
          <a:p>
            <a:endParaRPr lang="en-US" sz="2400" dirty="0" smtClean="0">
              <a:solidFill>
                <a:schemeClr val="bg1"/>
              </a:solidFill>
            </a:endParaRPr>
          </a:p>
          <a:p>
            <a:r>
              <a:rPr lang="en-US" sz="2400" b="1" i="1" dirty="0" smtClean="0">
                <a:solidFill>
                  <a:srgbClr val="FF0000"/>
                </a:solidFill>
              </a:rPr>
              <a:t>                                                        Bam</a:t>
            </a:r>
            <a:r>
              <a:rPr lang="en-US" sz="2400" b="1" dirty="0" smtClean="0">
                <a:solidFill>
                  <a:srgbClr val="FF0000"/>
                </a:solidFill>
              </a:rPr>
              <a:t> HI</a:t>
            </a:r>
            <a:endParaRPr lang="en-US" sz="2400" dirty="0" smtClean="0">
              <a:solidFill>
                <a:schemeClr val="bg1"/>
              </a:solidFill>
            </a:endParaRPr>
          </a:p>
          <a:p>
            <a:r>
              <a:rPr lang="en-US" sz="2400" b="1" dirty="0" smtClean="0">
                <a:solidFill>
                  <a:schemeClr val="bg1"/>
                </a:solidFill>
              </a:rPr>
              <a:t>  </a:t>
            </a:r>
            <a:r>
              <a:rPr lang="en-US" sz="2400" b="1" dirty="0" smtClean="0">
                <a:solidFill>
                  <a:srgbClr val="C00000"/>
                </a:solidFill>
              </a:rPr>
              <a:t>Double stranded                        </a:t>
            </a:r>
            <a:r>
              <a:rPr lang="en-US" sz="2400" dirty="0" smtClean="0">
                <a:solidFill>
                  <a:schemeClr val="bg1"/>
                </a:solidFill>
              </a:rPr>
              <a:t>5’ GATCCTCGAG</a:t>
            </a:r>
          </a:p>
          <a:p>
            <a:r>
              <a:rPr lang="en-US" sz="2400" dirty="0" smtClean="0">
                <a:solidFill>
                  <a:schemeClr val="bg1"/>
                </a:solidFill>
              </a:rPr>
              <a:t>  </a:t>
            </a:r>
            <a:r>
              <a:rPr lang="en-US" sz="2400" b="1" dirty="0" smtClean="0">
                <a:solidFill>
                  <a:srgbClr val="C00000"/>
                </a:solidFill>
              </a:rPr>
              <a:t>Adaptor</a:t>
            </a:r>
            <a:r>
              <a:rPr lang="en-US" sz="2400" dirty="0" smtClean="0">
                <a:solidFill>
                  <a:schemeClr val="bg1"/>
                </a:solidFill>
              </a:rPr>
              <a:t>                                                     GAGCTCTTAA 5’</a:t>
            </a:r>
            <a:r>
              <a:rPr lang="en-US" sz="2400" b="1" i="1" dirty="0" smtClean="0">
                <a:solidFill>
                  <a:srgbClr val="FF0000"/>
                </a:solidFill>
              </a:rPr>
              <a:t> </a:t>
            </a:r>
          </a:p>
          <a:p>
            <a:r>
              <a:rPr lang="en-US" sz="2400" b="1" i="1" dirty="0" smtClean="0">
                <a:solidFill>
                  <a:srgbClr val="FF0000"/>
                </a:solidFill>
              </a:rPr>
              <a:t>                                                                                       Eco </a:t>
            </a:r>
            <a:r>
              <a:rPr lang="en-US" sz="2400" b="1" dirty="0" smtClean="0">
                <a:solidFill>
                  <a:srgbClr val="FF0000"/>
                </a:solidFill>
              </a:rPr>
              <a:t>RI</a:t>
            </a:r>
            <a:endParaRPr lang="en-US" sz="2400" dirty="0" smtClean="0">
              <a:solidFill>
                <a:schemeClr val="bg1"/>
              </a:solidFill>
            </a:endParaRPr>
          </a:p>
          <a:p>
            <a:r>
              <a:rPr lang="en-US" sz="2400" dirty="0" smtClean="0">
                <a:solidFill>
                  <a:schemeClr val="bg1"/>
                </a:solidFill>
              </a:rPr>
              <a:t>------------------</a:t>
            </a:r>
          </a:p>
          <a:p>
            <a:r>
              <a:rPr lang="en-US" sz="2400" dirty="0" smtClean="0">
                <a:solidFill>
                  <a:schemeClr val="bg1"/>
                </a:solidFill>
              </a:rPr>
              <a:t>------------------CTAG</a:t>
            </a:r>
          </a:p>
          <a:p>
            <a:r>
              <a:rPr lang="en-US" sz="2400" b="1" i="1" dirty="0" smtClean="0">
                <a:solidFill>
                  <a:srgbClr val="FF0000"/>
                </a:solidFill>
              </a:rPr>
              <a:t>                        Bam</a:t>
            </a:r>
            <a:r>
              <a:rPr lang="en-US" sz="2400" b="1" dirty="0" smtClean="0">
                <a:solidFill>
                  <a:srgbClr val="FF0000"/>
                </a:solidFill>
              </a:rPr>
              <a:t> HI</a:t>
            </a:r>
            <a:r>
              <a:rPr lang="en-US" sz="2400" dirty="0" smtClean="0">
                <a:solidFill>
                  <a:schemeClr val="bg1"/>
                </a:solidFill>
              </a:rPr>
              <a:t> </a:t>
            </a:r>
          </a:p>
          <a:p>
            <a:r>
              <a:rPr lang="en-US" sz="2400" dirty="0" smtClean="0">
                <a:solidFill>
                  <a:schemeClr val="bg1"/>
                </a:solidFill>
              </a:rPr>
              <a:t> </a:t>
            </a:r>
          </a:p>
          <a:p>
            <a:r>
              <a:rPr lang="en-US" sz="2400" dirty="0" smtClean="0">
                <a:solidFill>
                  <a:schemeClr val="bg1"/>
                </a:solidFill>
              </a:rPr>
              <a:t>                                         -----------------GATCCTCGAG</a:t>
            </a:r>
            <a:r>
              <a:rPr lang="en-US" sz="2400" b="1" i="1" dirty="0" smtClean="0">
                <a:solidFill>
                  <a:srgbClr val="FF0000"/>
                </a:solidFill>
              </a:rPr>
              <a:t>   Eco </a:t>
            </a:r>
            <a:r>
              <a:rPr lang="en-US" sz="2400" b="1" dirty="0" smtClean="0">
                <a:solidFill>
                  <a:srgbClr val="FF0000"/>
                </a:solidFill>
              </a:rPr>
              <a:t>RI</a:t>
            </a:r>
            <a:endParaRPr lang="en-US" sz="2400" dirty="0" smtClean="0">
              <a:solidFill>
                <a:schemeClr val="bg1"/>
              </a:solidFill>
            </a:endParaRPr>
          </a:p>
          <a:p>
            <a:r>
              <a:rPr lang="en-US" sz="2400" dirty="0" smtClean="0">
                <a:solidFill>
                  <a:schemeClr val="bg1"/>
                </a:solidFill>
              </a:rPr>
              <a:t>                                         -----------------CTAGGAGCACTTAA</a:t>
            </a:r>
          </a:p>
          <a:p>
            <a:r>
              <a:rPr lang="en-US" sz="2400" b="1" dirty="0" smtClean="0">
                <a:solidFill>
                  <a:srgbClr val="C00000"/>
                </a:solidFill>
              </a:rPr>
              <a:t>                               DNA fragment   </a:t>
            </a:r>
            <a:r>
              <a:rPr lang="en-US" sz="2400" b="1" i="1" dirty="0" smtClean="0">
                <a:solidFill>
                  <a:srgbClr val="FF0000"/>
                </a:solidFill>
              </a:rPr>
              <a:t>Bam</a:t>
            </a:r>
            <a:r>
              <a:rPr lang="en-US" sz="2400" b="1" dirty="0" smtClean="0">
                <a:solidFill>
                  <a:srgbClr val="FF0000"/>
                </a:solidFill>
              </a:rPr>
              <a:t> HI</a:t>
            </a:r>
          </a:p>
          <a:p>
            <a:r>
              <a:rPr lang="en-US" sz="2400" b="1" dirty="0" smtClean="0">
                <a:solidFill>
                  <a:srgbClr val="FF0000"/>
                </a:solidFill>
              </a:rPr>
              <a:t>						</a:t>
            </a:r>
            <a:r>
              <a:rPr lang="en-US" sz="2800" b="1" dirty="0" smtClean="0">
                <a:solidFill>
                  <a:srgbClr val="7030A0"/>
                </a:solidFill>
              </a:rPr>
              <a:t>Adaptor</a:t>
            </a:r>
            <a:endParaRPr lang="en-US" sz="2800" dirty="0">
              <a:solidFill>
                <a:srgbClr val="7030A0"/>
              </a:solidFill>
            </a:endParaRPr>
          </a:p>
        </p:txBody>
      </p:sp>
      <p:cxnSp>
        <p:nvCxnSpPr>
          <p:cNvPr id="6" name="Straight Connector 5"/>
          <p:cNvCxnSpPr/>
          <p:nvPr/>
        </p:nvCxnSpPr>
        <p:spPr>
          <a:xfrm rot="5400000">
            <a:off x="3581400" y="914400"/>
            <a:ext cx="762794" cy="7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705600" y="914400"/>
            <a:ext cx="762794" cy="7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4076700" y="1104900"/>
            <a:ext cx="685800" cy="609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753100" y="1181100"/>
            <a:ext cx="914400" cy="8382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876800" y="2286000"/>
            <a:ext cx="762794" cy="7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943600" y="2743200"/>
            <a:ext cx="762794" cy="7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38600" y="3505200"/>
            <a:ext cx="1828800" cy="304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48000" y="3886200"/>
            <a:ext cx="1752600" cy="685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686800" cy="6370975"/>
          </a:xfrm>
          <a:prstGeom prst="rect">
            <a:avLst/>
          </a:prstGeom>
        </p:spPr>
        <p:txBody>
          <a:bodyPr wrap="square">
            <a:spAutoFit/>
          </a:bodyPr>
          <a:lstStyle/>
          <a:p>
            <a:r>
              <a:rPr lang="en-US" sz="2400" b="1" dirty="0" smtClean="0">
                <a:solidFill>
                  <a:srgbClr val="FF0000"/>
                </a:solidFill>
              </a:rPr>
              <a:t>INTEGRATION OF THE DNA INSERT INTO THE VECTOR</a:t>
            </a:r>
          </a:p>
          <a:p>
            <a:pPr>
              <a:buFont typeface="Arial" pitchFamily="34" charset="0"/>
              <a:buChar char="•"/>
            </a:pPr>
            <a:r>
              <a:rPr lang="en-US" sz="2400" dirty="0" smtClean="0">
                <a:solidFill>
                  <a:schemeClr val="bg1"/>
                </a:solidFill>
              </a:rPr>
              <a:t>  Once the DNA fragments to be cloned are prepared and the </a:t>
            </a:r>
          </a:p>
          <a:p>
            <a:r>
              <a:rPr lang="en-US" sz="2400" dirty="0" smtClean="0">
                <a:solidFill>
                  <a:schemeClr val="bg1"/>
                </a:solidFill>
              </a:rPr>
              <a:t>    appropriate vector is selected. </a:t>
            </a:r>
          </a:p>
          <a:p>
            <a:pPr>
              <a:buFont typeface="Arial" pitchFamily="34" charset="0"/>
              <a:buChar char="•"/>
            </a:pPr>
            <a:r>
              <a:rPr lang="en-US" sz="2400" dirty="0" smtClean="0">
                <a:solidFill>
                  <a:schemeClr val="bg1"/>
                </a:solidFill>
              </a:rPr>
              <a:t>  The DNA segments will have to be integrated into the vector at an </a:t>
            </a:r>
          </a:p>
          <a:p>
            <a:r>
              <a:rPr lang="en-US" sz="2400" dirty="0" smtClean="0">
                <a:solidFill>
                  <a:schemeClr val="bg1"/>
                </a:solidFill>
              </a:rPr>
              <a:t>    appropriate site. The vector is cut open with a restriction enzyme </a:t>
            </a:r>
          </a:p>
          <a:p>
            <a:r>
              <a:rPr lang="en-US" sz="2400" dirty="0" smtClean="0">
                <a:solidFill>
                  <a:schemeClr val="bg1"/>
                </a:solidFill>
              </a:rPr>
              <a:t>    that has a unique (single) target site located in the sequence </a:t>
            </a:r>
          </a:p>
          <a:p>
            <a:r>
              <a:rPr lang="en-US" sz="2400" dirty="0" smtClean="0">
                <a:solidFill>
                  <a:schemeClr val="bg1"/>
                </a:solidFill>
              </a:rPr>
              <a:t>    where the DNA insert is to be integrated. </a:t>
            </a:r>
          </a:p>
          <a:p>
            <a:pPr>
              <a:buFont typeface="Arial" pitchFamily="34" charset="0"/>
              <a:buChar char="•"/>
            </a:pPr>
            <a:r>
              <a:rPr lang="en-US" sz="2400" dirty="0" smtClean="0">
                <a:solidFill>
                  <a:schemeClr val="bg1"/>
                </a:solidFill>
              </a:rPr>
              <a:t>  There are five possible situations with respect to the vector and </a:t>
            </a:r>
          </a:p>
          <a:p>
            <a:r>
              <a:rPr lang="en-US" sz="2400" dirty="0" smtClean="0">
                <a:solidFill>
                  <a:schemeClr val="bg1"/>
                </a:solidFill>
              </a:rPr>
              <a:t>   the DNA insert: </a:t>
            </a:r>
          </a:p>
          <a:p>
            <a:pPr marL="457200" indent="-457200">
              <a:buAutoNum type="arabicParenBoth"/>
            </a:pPr>
            <a:r>
              <a:rPr lang="en-US" sz="2400" dirty="0" smtClean="0">
                <a:solidFill>
                  <a:schemeClr val="bg1"/>
                </a:solidFill>
              </a:rPr>
              <a:t>Both have completely matched or compatible cohesive ends, </a:t>
            </a:r>
          </a:p>
          <a:p>
            <a:pPr marL="457200" indent="-457200">
              <a:buAutoNum type="arabicParenBoth"/>
            </a:pPr>
            <a:r>
              <a:rPr lang="en-US" sz="2400" dirty="0" smtClean="0">
                <a:solidFill>
                  <a:schemeClr val="bg1"/>
                </a:solidFill>
              </a:rPr>
              <a:t>One end each of the vector and the DNA insert are compatible and protruding. while their other ends are different from their first ends but are protruding and compatible </a:t>
            </a:r>
          </a:p>
          <a:p>
            <a:pPr marL="457200" indent="-457200">
              <a:buAutoNum type="arabicParenBoth"/>
            </a:pPr>
            <a:r>
              <a:rPr lang="en-US" sz="2400" dirty="0" smtClean="0">
                <a:solidFill>
                  <a:schemeClr val="bg1"/>
                </a:solidFill>
              </a:rPr>
              <a:t>They have different, i.e., unmatched cohesive ends, </a:t>
            </a:r>
          </a:p>
          <a:p>
            <a:pPr marL="457200" indent="-457200">
              <a:buAutoNum type="arabicParenBoth"/>
            </a:pPr>
            <a:r>
              <a:rPr lang="en-US" sz="2400" dirty="0" smtClean="0">
                <a:solidFill>
                  <a:schemeClr val="bg1"/>
                </a:solidFill>
              </a:rPr>
              <a:t>Both have flush or blunt ends, and </a:t>
            </a:r>
          </a:p>
          <a:p>
            <a:pPr marL="457200" indent="-457200">
              <a:buAutoNum type="arabicParenBoth"/>
            </a:pPr>
            <a:r>
              <a:rPr lang="en-US" sz="2400" dirty="0" smtClean="0">
                <a:solidFill>
                  <a:schemeClr val="bg1"/>
                </a:solidFill>
              </a:rPr>
              <a:t>One end of both is cohesive and matched, while the other is blunt. </a:t>
            </a:r>
            <a:endParaRPr 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381000"/>
            <a:ext cx="8686800" cy="6063198"/>
          </a:xfrm>
          <a:prstGeom prst="rect">
            <a:avLst/>
          </a:prstGeom>
        </p:spPr>
        <p:txBody>
          <a:bodyPr wrap="square">
            <a:spAutoFit/>
          </a:bodyPr>
          <a:lstStyle/>
          <a:p>
            <a:r>
              <a:rPr lang="en-US" sz="2800" b="1" dirty="0" smtClean="0">
                <a:solidFill>
                  <a:srgbClr val="FF0000"/>
                </a:solidFill>
              </a:rPr>
              <a:t>Outline of gene cloning</a:t>
            </a:r>
          </a:p>
          <a:p>
            <a:pPr>
              <a:buFont typeface="Arial" pitchFamily="34" charset="0"/>
              <a:buChar char="•"/>
            </a:pPr>
            <a:r>
              <a:rPr lang="en-US" sz="2400" dirty="0" smtClean="0">
                <a:solidFill>
                  <a:schemeClr val="bg1"/>
                </a:solidFill>
              </a:rPr>
              <a:t>   Gene cloning was initially made possible by technical   </a:t>
            </a:r>
          </a:p>
          <a:p>
            <a:r>
              <a:rPr lang="en-US" sz="2400" dirty="0" smtClean="0">
                <a:solidFill>
                  <a:schemeClr val="bg1"/>
                </a:solidFill>
              </a:rPr>
              <a:t>    developments, such a isolation of enzymes which would cut DNA </a:t>
            </a:r>
          </a:p>
          <a:p>
            <a:r>
              <a:rPr lang="en-US" sz="2400" dirty="0" smtClean="0">
                <a:solidFill>
                  <a:schemeClr val="bg1"/>
                </a:solidFill>
              </a:rPr>
              <a:t>    at precisely defined locations (restriction endonuclease), or those </a:t>
            </a:r>
          </a:p>
          <a:p>
            <a:r>
              <a:rPr lang="en-US" sz="2400" dirty="0" smtClean="0">
                <a:solidFill>
                  <a:schemeClr val="bg1"/>
                </a:solidFill>
              </a:rPr>
              <a:t>    which would covalently join DNA fragments (ligases), and </a:t>
            </a:r>
          </a:p>
          <a:p>
            <a:r>
              <a:rPr lang="en-US" sz="2400" dirty="0" smtClean="0">
                <a:solidFill>
                  <a:schemeClr val="bg1"/>
                </a:solidFill>
              </a:rPr>
              <a:t>    advances still often depend the development of new enzymes or </a:t>
            </a:r>
          </a:p>
          <a:p>
            <a:r>
              <a:rPr lang="en-US" sz="2400" dirty="0" smtClean="0">
                <a:solidFill>
                  <a:schemeClr val="bg1"/>
                </a:solidFill>
              </a:rPr>
              <a:t>    other biochemical.</a:t>
            </a:r>
          </a:p>
          <a:p>
            <a:pPr>
              <a:buFont typeface="Arial" pitchFamily="34" charset="0"/>
              <a:buChar char="•"/>
            </a:pPr>
            <a:r>
              <a:rPr lang="en-US" sz="2400" dirty="0" smtClean="0">
                <a:solidFill>
                  <a:schemeClr val="bg1"/>
                </a:solidFill>
              </a:rPr>
              <a:t>  We are experiencing an explosion in the publication of new </a:t>
            </a:r>
          </a:p>
          <a:p>
            <a:r>
              <a:rPr lang="en-US" sz="2400" dirty="0" smtClean="0">
                <a:solidFill>
                  <a:schemeClr val="bg1"/>
                </a:solidFill>
              </a:rPr>
              <a:t>    techniques related to cloning, and this proliferation of technical </a:t>
            </a:r>
          </a:p>
          <a:p>
            <a:r>
              <a:rPr lang="en-US" sz="2400" dirty="0" smtClean="0">
                <a:solidFill>
                  <a:schemeClr val="bg1"/>
                </a:solidFill>
              </a:rPr>
              <a:t>    information, combined with an extend jargon, can easily blind </a:t>
            </a:r>
          </a:p>
          <a:p>
            <a:r>
              <a:rPr lang="en-US" sz="2400" dirty="0" smtClean="0">
                <a:solidFill>
                  <a:schemeClr val="bg1"/>
                </a:solidFill>
              </a:rPr>
              <a:t>    the novice to the basic principles of cloning. </a:t>
            </a:r>
          </a:p>
          <a:p>
            <a:pPr>
              <a:buFont typeface="Arial" pitchFamily="34" charset="0"/>
              <a:buChar char="•"/>
            </a:pPr>
            <a:r>
              <a:rPr lang="en-US" sz="2400" dirty="0" smtClean="0">
                <a:solidFill>
                  <a:schemeClr val="bg1"/>
                </a:solidFill>
              </a:rPr>
              <a:t>  Once these are understood, it is much easier to see where new </a:t>
            </a:r>
          </a:p>
          <a:p>
            <a:r>
              <a:rPr lang="en-US" sz="2400" dirty="0" smtClean="0">
                <a:solidFill>
                  <a:schemeClr val="bg1"/>
                </a:solidFill>
              </a:rPr>
              <a:t>    techniques fit in to the cloning process. </a:t>
            </a:r>
          </a:p>
          <a:p>
            <a:pPr>
              <a:buFont typeface="Arial" pitchFamily="34" charset="0"/>
              <a:buChar char="•"/>
            </a:pPr>
            <a:r>
              <a:rPr lang="en-US" sz="2400" dirty="0" smtClean="0">
                <a:solidFill>
                  <a:schemeClr val="bg1"/>
                </a:solidFill>
              </a:rPr>
              <a:t>  The aim of this section is to outline the strategies employed for </a:t>
            </a:r>
          </a:p>
          <a:p>
            <a:r>
              <a:rPr lang="en-US" sz="2400" dirty="0" smtClean="0">
                <a:solidFill>
                  <a:schemeClr val="bg1"/>
                </a:solidFill>
              </a:rPr>
              <a:t>    gene cloning, and so introduce those techniques which are most </a:t>
            </a:r>
          </a:p>
          <a:p>
            <a:r>
              <a:rPr lang="en-US" sz="2400" dirty="0" smtClean="0">
                <a:solidFill>
                  <a:schemeClr val="bg1"/>
                </a:solidFill>
              </a:rPr>
              <a:t>   commonly used.</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dirty="0" smtClean="0">
                <a:solidFill>
                  <a:prstClr val="black"/>
                </a:solidFill>
              </a:rPr>
              <a:t>The strategy of integration of the DNA insert in these situations is briefly described below. </a:t>
            </a:r>
          </a:p>
          <a:p>
            <a:pPr marL="457200" indent="-457200"/>
            <a:r>
              <a:rPr lang="en-US" sz="2400" b="1" dirty="0" smtClean="0">
                <a:solidFill>
                  <a:srgbClr val="C00000"/>
                </a:solidFill>
              </a:rPr>
              <a:t>Both Ends Cohesive and Compatible</a:t>
            </a:r>
          </a:p>
          <a:p>
            <a:pPr indent="-457200">
              <a:buFont typeface="Arial" pitchFamily="34" charset="0"/>
              <a:buChar char="•"/>
            </a:pPr>
            <a:r>
              <a:rPr lang="en-US" sz="2400" dirty="0" smtClean="0">
                <a:solidFill>
                  <a:prstClr val="black"/>
                </a:solidFill>
              </a:rPr>
              <a:t>The simplest strategy concerns the presence of compatible  </a:t>
            </a:r>
          </a:p>
          <a:p>
            <a:pPr indent="-457200"/>
            <a:r>
              <a:rPr lang="en-US" sz="2400" dirty="0" smtClean="0">
                <a:solidFill>
                  <a:prstClr val="black"/>
                </a:solidFill>
              </a:rPr>
              <a:t>        cohesive ends both in the vector and the DNA insert. </a:t>
            </a:r>
          </a:p>
          <a:p>
            <a:pPr indent="-457200">
              <a:buFont typeface="Arial" pitchFamily="34" charset="0"/>
              <a:buChar char="•"/>
            </a:pPr>
            <a:r>
              <a:rPr lang="en-US" sz="2400" dirty="0" smtClean="0">
                <a:solidFill>
                  <a:prstClr val="black"/>
                </a:solidFill>
              </a:rPr>
              <a:t>This happens when the vector is cut open by the same </a:t>
            </a:r>
          </a:p>
          <a:p>
            <a:pPr indent="-457200"/>
            <a:r>
              <a:rPr lang="en-US" sz="2400" dirty="0" smtClean="0">
                <a:solidFill>
                  <a:prstClr val="black"/>
                </a:solidFill>
              </a:rPr>
              <a:t>       restriction enzyme that was used to isolate the DNA insert.</a:t>
            </a:r>
          </a:p>
          <a:p>
            <a:pPr indent="-457200">
              <a:buFont typeface="Arial" pitchFamily="34" charset="0"/>
              <a:buChar char="•"/>
            </a:pPr>
            <a:r>
              <a:rPr lang="en-US" sz="2400" dirty="0" smtClean="0">
                <a:solidFill>
                  <a:prstClr val="black"/>
                </a:solidFill>
              </a:rPr>
              <a:t>The opened up vector and the DNA insert are mixed under </a:t>
            </a:r>
          </a:p>
          <a:p>
            <a:pPr indent="-457200"/>
            <a:r>
              <a:rPr lang="en-US" sz="2400" dirty="0" smtClean="0">
                <a:solidFill>
                  <a:prstClr val="black"/>
                </a:solidFill>
              </a:rPr>
              <a:t>       annealing conditions, which allow pairing between the </a:t>
            </a:r>
          </a:p>
          <a:p>
            <a:pPr indent="-457200"/>
            <a:r>
              <a:rPr lang="en-US" sz="2400" dirty="0" smtClean="0">
                <a:solidFill>
                  <a:prstClr val="black"/>
                </a:solidFill>
              </a:rPr>
              <a:t>       compatible cohesive ends of the vector and the DNA insert.</a:t>
            </a:r>
          </a:p>
          <a:p>
            <a:pPr indent="-457200">
              <a:buFont typeface="Arial" pitchFamily="34" charset="0"/>
              <a:buChar char="•"/>
            </a:pPr>
            <a:r>
              <a:rPr lang="en-US" sz="2400" dirty="0" smtClean="0">
                <a:solidFill>
                  <a:prstClr val="black"/>
                </a:solidFill>
              </a:rPr>
              <a:t>The nicks (the broken covalent bond between the 5’-phosphate </a:t>
            </a:r>
          </a:p>
          <a:p>
            <a:pPr indent="-457200"/>
            <a:r>
              <a:rPr lang="en-US" sz="2400" dirty="0" smtClean="0">
                <a:solidFill>
                  <a:prstClr val="black"/>
                </a:solidFill>
              </a:rPr>
              <a:t>       and the 3'-OH of two neighboring nucleotides within a DNA </a:t>
            </a:r>
          </a:p>
          <a:p>
            <a:pPr indent="-457200"/>
            <a:r>
              <a:rPr lang="en-US" sz="2400" dirty="0" smtClean="0">
                <a:solidFill>
                  <a:prstClr val="black"/>
                </a:solidFill>
              </a:rPr>
              <a:t>       strand, remaining after annealing are sealed, joined or ligated </a:t>
            </a:r>
          </a:p>
          <a:p>
            <a:pPr indent="-457200"/>
            <a:r>
              <a:rPr lang="en-US" sz="2400" dirty="0" smtClean="0">
                <a:solidFill>
                  <a:prstClr val="black"/>
                </a:solidFill>
              </a:rPr>
              <a:t>       by DNA ligase. </a:t>
            </a:r>
          </a:p>
          <a:p>
            <a:pPr indent="-457200">
              <a:buFont typeface="Arial" pitchFamily="34" charset="0"/>
              <a:buChar char="•"/>
            </a:pPr>
            <a:r>
              <a:rPr lang="en-US" sz="2400" dirty="0" smtClean="0">
                <a:solidFill>
                  <a:prstClr val="black"/>
                </a:solidFill>
              </a:rPr>
              <a:t>Initially. DNA ligase from </a:t>
            </a:r>
            <a:r>
              <a:rPr lang="en-US" sz="2400" i="1" dirty="0" smtClean="0">
                <a:solidFill>
                  <a:prstClr val="black"/>
                </a:solidFill>
              </a:rPr>
              <a:t>E. coli </a:t>
            </a:r>
            <a:r>
              <a:rPr lang="en-US" sz="2400" dirty="0" smtClean="0">
                <a:solidFill>
                  <a:prstClr val="black"/>
                </a:solidFill>
              </a:rPr>
              <a:t>was used, but now-a-days T4 </a:t>
            </a:r>
          </a:p>
          <a:p>
            <a:pPr indent="-457200"/>
            <a:r>
              <a:rPr lang="en-US" sz="2400" dirty="0" smtClean="0">
                <a:solidFill>
                  <a:prstClr val="black"/>
                </a:solidFill>
              </a:rPr>
              <a:t>       (an </a:t>
            </a:r>
            <a:r>
              <a:rPr lang="en-US" sz="2400" i="1" dirty="0" smtClean="0">
                <a:solidFill>
                  <a:prstClr val="black"/>
                </a:solidFill>
              </a:rPr>
              <a:t>E coli </a:t>
            </a:r>
            <a:r>
              <a:rPr lang="en-US" sz="2400" dirty="0" smtClean="0">
                <a:solidFill>
                  <a:prstClr val="black"/>
                </a:solidFill>
              </a:rPr>
              <a:t>phage) ligase is preferred.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indent="-457200">
              <a:buFont typeface="Arial" pitchFamily="34" charset="0"/>
              <a:buChar char="•"/>
            </a:pPr>
            <a:r>
              <a:rPr lang="en-US" sz="2400" dirty="0" smtClean="0">
                <a:solidFill>
                  <a:prstClr val="black"/>
                </a:solidFill>
              </a:rPr>
              <a:t>DNA inserts joined in this manner can be easily and precisely </a:t>
            </a:r>
          </a:p>
          <a:p>
            <a:pPr lvl="0" indent="-457200"/>
            <a:r>
              <a:rPr lang="en-US" sz="2400" dirty="0" smtClean="0">
                <a:solidFill>
                  <a:prstClr val="black"/>
                </a:solidFill>
              </a:rPr>
              <a:t>       isolated from the recombinant DNA using the same restriction   </a:t>
            </a:r>
          </a:p>
          <a:p>
            <a:pPr lvl="0" indent="-457200"/>
            <a:r>
              <a:rPr lang="en-US" sz="2400" dirty="0" smtClean="0">
                <a:solidFill>
                  <a:prstClr val="black"/>
                </a:solidFill>
              </a:rPr>
              <a:t>       enzyme that was used to generate the inserts and to open the </a:t>
            </a:r>
          </a:p>
          <a:p>
            <a:pPr lvl="0" indent="-457200"/>
            <a:r>
              <a:rPr lang="en-US" sz="2400" dirty="0" smtClean="0">
                <a:solidFill>
                  <a:prstClr val="black"/>
                </a:solidFill>
              </a:rPr>
              <a:t>       vector. </a:t>
            </a:r>
          </a:p>
          <a:p>
            <a:pPr lvl="0" indent="-457200">
              <a:buFont typeface="Arial" pitchFamily="34" charset="0"/>
              <a:buChar char="•"/>
            </a:pPr>
            <a:r>
              <a:rPr lang="en-US" sz="2400" dirty="0" smtClean="0">
                <a:solidFill>
                  <a:prstClr val="black"/>
                </a:solidFill>
              </a:rPr>
              <a:t>In the recombinant DNAs produced in this way, the DNA insert     </a:t>
            </a:r>
          </a:p>
          <a:p>
            <a:pPr lvl="0" indent="-457200"/>
            <a:r>
              <a:rPr lang="en-US" sz="2400" dirty="0" smtClean="0">
                <a:solidFill>
                  <a:prstClr val="black"/>
                </a:solidFill>
              </a:rPr>
              <a:t>       may be present in either of the two orientations relative to the </a:t>
            </a:r>
          </a:p>
          <a:p>
            <a:pPr lvl="0" indent="-457200"/>
            <a:r>
              <a:rPr lang="en-US" sz="2400" dirty="0" smtClean="0">
                <a:solidFill>
                  <a:prstClr val="black"/>
                </a:solidFill>
              </a:rPr>
              <a:t>       sequences of the vector.</a:t>
            </a:r>
          </a:p>
          <a:p>
            <a:pPr lvl="0" indent="-457200">
              <a:buFont typeface="Arial" pitchFamily="34" charset="0"/>
              <a:buChar char="•"/>
            </a:pPr>
            <a:r>
              <a:rPr lang="en-US" sz="2400" dirty="0" smtClean="0">
                <a:solidFill>
                  <a:prstClr val="black"/>
                </a:solidFill>
              </a:rPr>
              <a:t>The orientation of DNA insert within the vector is not </a:t>
            </a:r>
          </a:p>
          <a:p>
            <a:pPr lvl="0" indent="-457200"/>
            <a:r>
              <a:rPr lang="en-US" sz="2400" dirty="0" smtClean="0">
                <a:solidFill>
                  <a:prstClr val="black"/>
                </a:solidFill>
              </a:rPr>
              <a:t>       important when only copies of the insert are to be obtained. </a:t>
            </a:r>
          </a:p>
          <a:p>
            <a:pPr lvl="0" indent="-457200"/>
            <a:r>
              <a:rPr lang="en-US" sz="2400" dirty="0" smtClean="0">
                <a:solidFill>
                  <a:prstClr val="black"/>
                </a:solidFill>
              </a:rPr>
              <a:t>       But it is extremely important when expression of the DNA is </a:t>
            </a:r>
          </a:p>
          <a:p>
            <a:pPr lvl="0" indent="-457200"/>
            <a:r>
              <a:rPr lang="en-US" sz="2400" dirty="0" smtClean="0">
                <a:solidFill>
                  <a:prstClr val="black"/>
                </a:solidFill>
              </a:rPr>
              <a:t>       desired. </a:t>
            </a:r>
          </a:p>
          <a:p>
            <a:pPr lvl="0" indent="-457200">
              <a:buFont typeface="Arial" pitchFamily="34" charset="0"/>
              <a:buChar char="•"/>
            </a:pPr>
            <a:r>
              <a:rPr lang="en-US" sz="2400" dirty="0" smtClean="0">
                <a:solidFill>
                  <a:prstClr val="black"/>
                </a:solidFill>
              </a:rPr>
              <a:t>In addition to the formation of recombinant DNA, the cohesive </a:t>
            </a:r>
          </a:p>
          <a:p>
            <a:pPr lvl="0" indent="-457200"/>
            <a:r>
              <a:rPr lang="en-US" sz="2400" dirty="0" smtClean="0">
                <a:solidFill>
                  <a:prstClr val="black"/>
                </a:solidFill>
              </a:rPr>
              <a:t>       ends of the vector itself will pair together to produce unaltered </a:t>
            </a:r>
          </a:p>
          <a:p>
            <a:pPr lvl="0" indent="-457200"/>
            <a:r>
              <a:rPr lang="en-US" sz="2400" dirty="0" smtClean="0">
                <a:solidFill>
                  <a:prstClr val="black"/>
                </a:solidFill>
              </a:rPr>
              <a:t>       vector molecules Similarly, the two ends of the DNA insert will </a:t>
            </a:r>
          </a:p>
          <a:p>
            <a:pPr lvl="0" indent="-457200"/>
            <a:r>
              <a:rPr lang="en-US" sz="2400" dirty="0" smtClean="0">
                <a:solidFill>
                  <a:prstClr val="black"/>
                </a:solidFill>
              </a:rPr>
              <a:t>       also join to yield a circular DNA molecule. </a:t>
            </a:r>
            <a:endParaRPr 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524315"/>
          </a:xfrm>
          <a:prstGeom prst="rect">
            <a:avLst/>
          </a:prstGeom>
        </p:spPr>
        <p:txBody>
          <a:bodyPr wrap="square">
            <a:spAutoFit/>
          </a:bodyPr>
          <a:lstStyle/>
          <a:p>
            <a:pPr lvl="0" indent="-457200">
              <a:buFont typeface="Arial" pitchFamily="34" charset="0"/>
              <a:buChar char="•"/>
            </a:pPr>
            <a:r>
              <a:rPr lang="en-US" sz="2400" dirty="0" smtClean="0">
                <a:solidFill>
                  <a:prstClr val="black"/>
                </a:solidFill>
              </a:rPr>
              <a:t>Circularized insert is not a problem since it lacks an origin of </a:t>
            </a:r>
          </a:p>
          <a:p>
            <a:pPr lvl="0" indent="-457200"/>
            <a:r>
              <a:rPr lang="en-US" sz="2400" dirty="0" smtClean="0">
                <a:solidFill>
                  <a:prstClr val="black"/>
                </a:solidFill>
              </a:rPr>
              <a:t>       replication and as a result, is diluted out of the transformed </a:t>
            </a:r>
          </a:p>
          <a:p>
            <a:pPr lvl="0" indent="-457200"/>
            <a:r>
              <a:rPr lang="en-US" sz="2400" dirty="0" smtClean="0">
                <a:solidFill>
                  <a:prstClr val="black"/>
                </a:solidFill>
              </a:rPr>
              <a:t>       cells. </a:t>
            </a:r>
          </a:p>
          <a:p>
            <a:pPr lvl="0" indent="-457200">
              <a:buFont typeface="Arial" pitchFamily="34" charset="0"/>
              <a:buChar char="•"/>
            </a:pPr>
            <a:r>
              <a:rPr lang="en-US" sz="2400" dirty="0" smtClean="0">
                <a:solidFill>
                  <a:prstClr val="black"/>
                </a:solidFill>
              </a:rPr>
              <a:t>The formation of unchanged circularized vector can be </a:t>
            </a:r>
          </a:p>
          <a:p>
            <a:pPr lvl="0" indent="-457200"/>
            <a:r>
              <a:rPr lang="en-US" sz="2400" dirty="0" smtClean="0">
                <a:solidFill>
                  <a:prstClr val="black"/>
                </a:solidFill>
              </a:rPr>
              <a:t>       prevented by treating the opened up vector with alkaline </a:t>
            </a:r>
          </a:p>
          <a:p>
            <a:pPr lvl="0" indent="-457200"/>
            <a:r>
              <a:rPr lang="en-US" sz="2400" dirty="0" smtClean="0">
                <a:solidFill>
                  <a:prstClr val="black"/>
                </a:solidFill>
              </a:rPr>
              <a:t>       phosphatase, which removes the 5’ phosphate present at </a:t>
            </a:r>
          </a:p>
          <a:p>
            <a:pPr lvl="0" indent="-457200"/>
            <a:r>
              <a:rPr lang="en-US" sz="2400" dirty="0" smtClean="0">
                <a:solidFill>
                  <a:prstClr val="black"/>
                </a:solidFill>
              </a:rPr>
              <a:t>       monoester at the vector ends. </a:t>
            </a:r>
          </a:p>
          <a:p>
            <a:pPr lvl="0" indent="-457200">
              <a:buFont typeface="Arial" pitchFamily="34" charset="0"/>
              <a:buChar char="•"/>
            </a:pPr>
            <a:r>
              <a:rPr lang="en-US" sz="2400" dirty="0" smtClean="0">
                <a:solidFill>
                  <a:prstClr val="black"/>
                </a:solidFill>
              </a:rPr>
              <a:t>When such vector is mixed, annealed and ligated with the DNA </a:t>
            </a:r>
          </a:p>
          <a:p>
            <a:pPr lvl="0" indent="-457200"/>
            <a:r>
              <a:rPr lang="en-US" sz="2400" dirty="0" smtClean="0">
                <a:solidFill>
                  <a:prstClr val="black"/>
                </a:solidFill>
              </a:rPr>
              <a:t>      insert, two nicks remain in the recombinant DNA due to a lack </a:t>
            </a:r>
          </a:p>
          <a:p>
            <a:pPr lvl="0" indent="-457200"/>
            <a:r>
              <a:rPr lang="en-US" sz="2400" dirty="0" smtClean="0">
                <a:solidFill>
                  <a:prstClr val="black"/>
                </a:solidFill>
              </a:rPr>
              <a:t>      of phosphate at the 5'-ends of the vector. These nicks are </a:t>
            </a:r>
          </a:p>
          <a:p>
            <a:pPr lvl="0" indent="-457200"/>
            <a:r>
              <a:rPr lang="en-US" sz="2400" dirty="0" smtClean="0">
                <a:solidFill>
                  <a:prstClr val="black"/>
                </a:solidFill>
              </a:rPr>
              <a:t>      readily repaired once the recombinant DNA introduced into </a:t>
            </a:r>
          </a:p>
          <a:p>
            <a:pPr lvl="0" indent="-457200"/>
            <a:r>
              <a:rPr lang="en-US" sz="2400" dirty="0" smtClean="0">
                <a:solidFill>
                  <a:prstClr val="black"/>
                </a:solidFill>
              </a:rPr>
              <a:t>      appropriate host cells.</a:t>
            </a:r>
            <a:endParaRPr 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1143000" y="838200"/>
            <a:ext cx="6880014" cy="5029200"/>
          </a:xfrm>
          <a:prstGeom prst="rect">
            <a:avLst/>
          </a:prstGeom>
          <a:noFill/>
          <a:ln w="38100">
            <a:solidFill>
              <a:schemeClr val="bg2">
                <a:lumMod val="50000"/>
              </a:schemeClr>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830997"/>
          </a:xfrm>
          <a:prstGeom prst="rect">
            <a:avLst/>
          </a:prstGeom>
        </p:spPr>
        <p:txBody>
          <a:bodyPr wrap="square">
            <a:spAutoFit/>
          </a:bodyPr>
          <a:lstStyle/>
          <a:p>
            <a:r>
              <a:rPr lang="en-US" sz="2400" b="1" dirty="0" smtClean="0">
                <a:solidFill>
                  <a:srgbClr val="C00000"/>
                </a:solidFill>
              </a:rPr>
              <a:t>    Both Ends Cohesive and Separately Matched</a:t>
            </a:r>
          </a:p>
          <a:p>
            <a:endParaRPr lang="en-US" sz="2400" dirty="0">
              <a:solidFill>
                <a:schemeClr val="bg1"/>
              </a:solidFill>
            </a:endParaRPr>
          </a:p>
        </p:txBody>
      </p:sp>
      <p:sp>
        <p:nvSpPr>
          <p:cNvPr id="6" name="Rectangle 5"/>
          <p:cNvSpPr/>
          <p:nvPr/>
        </p:nvSpPr>
        <p:spPr>
          <a:xfrm>
            <a:off x="304800" y="762000"/>
            <a:ext cx="8534400" cy="5262979"/>
          </a:xfrm>
          <a:prstGeom prst="rect">
            <a:avLst/>
          </a:prstGeom>
        </p:spPr>
        <p:txBody>
          <a:bodyPr wrap="square">
            <a:spAutoFit/>
          </a:bodyPr>
          <a:lstStyle/>
          <a:p>
            <a:pPr>
              <a:buFont typeface="Arial" pitchFamily="34" charset="0"/>
              <a:buChar char="•"/>
            </a:pPr>
            <a:r>
              <a:rPr lang="en-US" sz="2400" dirty="0" smtClean="0">
                <a:solidFill>
                  <a:schemeClr val="bg1"/>
                </a:solidFill>
              </a:rPr>
              <a:t>   One protruding end of the vector may be compatible with one </a:t>
            </a:r>
          </a:p>
          <a:p>
            <a:r>
              <a:rPr lang="en-US" sz="2400" dirty="0" smtClean="0">
                <a:solidFill>
                  <a:schemeClr val="bg1"/>
                </a:solidFill>
              </a:rPr>
              <a:t>    end of the DNA insert, while the other end of vector is </a:t>
            </a:r>
          </a:p>
          <a:p>
            <a:r>
              <a:rPr lang="en-US" sz="2400" dirty="0" smtClean="0">
                <a:solidFill>
                  <a:schemeClr val="bg1"/>
                </a:solidFill>
              </a:rPr>
              <a:t>    compatible with the second end of the insert. </a:t>
            </a:r>
          </a:p>
          <a:p>
            <a:pPr>
              <a:buFont typeface="Arial" pitchFamily="34" charset="0"/>
              <a:buChar char="•"/>
            </a:pPr>
            <a:r>
              <a:rPr lang="en-US" sz="2400" dirty="0" smtClean="0">
                <a:solidFill>
                  <a:schemeClr val="bg1"/>
                </a:solidFill>
              </a:rPr>
              <a:t>  This situation arises when one end of the vector as well as that of </a:t>
            </a:r>
          </a:p>
          <a:p>
            <a:r>
              <a:rPr lang="en-US" sz="2400" dirty="0" smtClean="0">
                <a:solidFill>
                  <a:schemeClr val="bg1"/>
                </a:solidFill>
              </a:rPr>
              <a:t>    the DNA insert is generated by one restriction enzyme, while </a:t>
            </a:r>
          </a:p>
          <a:p>
            <a:r>
              <a:rPr lang="en-US" sz="2400" dirty="0" smtClean="0">
                <a:solidFill>
                  <a:schemeClr val="bg1"/>
                </a:solidFill>
              </a:rPr>
              <a:t>    their other end is cut by a different enzyme .</a:t>
            </a:r>
          </a:p>
          <a:p>
            <a:pPr>
              <a:buFont typeface="Arial" pitchFamily="34" charset="0"/>
              <a:buChar char="•"/>
            </a:pPr>
            <a:r>
              <a:rPr lang="en-US" sz="2400" dirty="0" smtClean="0">
                <a:solidFill>
                  <a:schemeClr val="bg1"/>
                </a:solidFill>
              </a:rPr>
              <a:t>  As earlier, the opened vector and DNA insert are mixed under </a:t>
            </a:r>
          </a:p>
          <a:p>
            <a:r>
              <a:rPr lang="en-US" sz="2400" dirty="0" smtClean="0">
                <a:solidFill>
                  <a:schemeClr val="bg1"/>
                </a:solidFill>
              </a:rPr>
              <a:t>    annealing conditions to allow pairing between the compatible </a:t>
            </a:r>
          </a:p>
          <a:p>
            <a:r>
              <a:rPr lang="en-US" sz="2400" dirty="0" smtClean="0">
                <a:solidFill>
                  <a:schemeClr val="bg1"/>
                </a:solidFill>
              </a:rPr>
              <a:t>    ends of the vector and the DNA insert, T4 ligase is then used to </a:t>
            </a:r>
          </a:p>
          <a:p>
            <a:r>
              <a:rPr lang="en-US" sz="2400" dirty="0" smtClean="0">
                <a:solidFill>
                  <a:schemeClr val="bg1"/>
                </a:solidFill>
              </a:rPr>
              <a:t>    seal the nicks to yield recombinant DNA.</a:t>
            </a:r>
          </a:p>
          <a:p>
            <a:pPr>
              <a:buFont typeface="Arial" pitchFamily="34" charset="0"/>
              <a:buChar char="•"/>
            </a:pPr>
            <a:r>
              <a:rPr lang="en-US" sz="2400" dirty="0" smtClean="0">
                <a:solidFill>
                  <a:schemeClr val="bg1"/>
                </a:solidFill>
              </a:rPr>
              <a:t>  In such a situation, only the recombinant DNA is circularized </a:t>
            </a:r>
          </a:p>
          <a:p>
            <a:r>
              <a:rPr lang="en-US" sz="2400" dirty="0" smtClean="0">
                <a:solidFill>
                  <a:schemeClr val="bg1"/>
                </a:solidFill>
              </a:rPr>
              <a:t>   (since the two ends of vector are unmatched as are the two ends </a:t>
            </a:r>
          </a:p>
          <a:p>
            <a:r>
              <a:rPr lang="en-US" sz="2400" dirty="0" smtClean="0">
                <a:solidFill>
                  <a:schemeClr val="bg1"/>
                </a:solidFill>
              </a:rPr>
              <a:t>   of DNA insert) and DNA insert is integrated in only one </a:t>
            </a:r>
          </a:p>
          <a:p>
            <a:r>
              <a:rPr lang="en-US" sz="2400" dirty="0" smtClean="0">
                <a:solidFill>
                  <a:schemeClr val="bg1"/>
                </a:solidFill>
              </a:rPr>
              <a:t>   orientation or direction.</a:t>
            </a:r>
            <a:endParaRPr lang="en-US" sz="2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304800"/>
            <a:ext cx="8610600" cy="5632311"/>
          </a:xfrm>
          <a:prstGeom prst="rect">
            <a:avLst/>
          </a:prstGeom>
        </p:spPr>
        <p:txBody>
          <a:bodyPr wrap="square">
            <a:spAutoFit/>
          </a:bodyPr>
          <a:lstStyle/>
          <a:p>
            <a:r>
              <a:rPr lang="en-US" sz="2400" b="1" dirty="0" smtClean="0">
                <a:solidFill>
                  <a:srgbClr val="C00000"/>
                </a:solidFill>
              </a:rPr>
              <a:t>    Both Ends Cohesive and Unmatched</a:t>
            </a:r>
          </a:p>
          <a:p>
            <a:pPr>
              <a:buFont typeface="Arial" pitchFamily="34" charset="0"/>
              <a:buChar char="•"/>
            </a:pPr>
            <a:r>
              <a:rPr lang="en-US" sz="2400" dirty="0" smtClean="0">
                <a:solidFill>
                  <a:schemeClr val="bg1"/>
                </a:solidFill>
              </a:rPr>
              <a:t>  Often the DNA insert is prepared using one restriction enzyme, </a:t>
            </a:r>
          </a:p>
          <a:p>
            <a:r>
              <a:rPr lang="en-US" sz="2400" dirty="0" smtClean="0">
                <a:solidFill>
                  <a:schemeClr val="bg1"/>
                </a:solidFill>
              </a:rPr>
              <a:t>    while the vector is opened with another enzyme; this generates </a:t>
            </a:r>
          </a:p>
          <a:p>
            <a:r>
              <a:rPr lang="en-US" sz="2400" dirty="0" smtClean="0">
                <a:solidFill>
                  <a:schemeClr val="bg1"/>
                </a:solidFill>
              </a:rPr>
              <a:t>    cohesive ends in the vector and the DNA insert, which are </a:t>
            </a:r>
          </a:p>
          <a:p>
            <a:r>
              <a:rPr lang="en-US" sz="2400" dirty="0" smtClean="0">
                <a:solidFill>
                  <a:schemeClr val="bg1"/>
                </a:solidFill>
              </a:rPr>
              <a:t>    unmatched. </a:t>
            </a:r>
          </a:p>
          <a:p>
            <a:pPr>
              <a:buFont typeface="Arial" pitchFamily="34" charset="0"/>
              <a:buChar char="•"/>
            </a:pPr>
            <a:r>
              <a:rPr lang="en-US" sz="2400" dirty="0" smtClean="0">
                <a:solidFill>
                  <a:schemeClr val="bg1"/>
                </a:solidFill>
              </a:rPr>
              <a:t> In this situation, the following approaches are available. </a:t>
            </a:r>
          </a:p>
          <a:p>
            <a:pPr marL="457200" indent="-457200">
              <a:buAutoNum type="arabicParenBoth"/>
            </a:pPr>
            <a:r>
              <a:rPr lang="en-US" sz="2400" dirty="0" smtClean="0">
                <a:solidFill>
                  <a:schemeClr val="bg1"/>
                </a:solidFill>
              </a:rPr>
              <a:t>The protruding ends are converted into blunt ends either by </a:t>
            </a:r>
          </a:p>
          <a:p>
            <a:pPr marL="457200" indent="-457200"/>
            <a:r>
              <a:rPr lang="en-US" sz="2400" dirty="0" smtClean="0">
                <a:solidFill>
                  <a:schemeClr val="bg1"/>
                </a:solidFill>
              </a:rPr>
              <a:t>       removing the protruding ends by digestion or by extending the recessed ends using Klenow fragment or reverse transcriptase; the blunt ends can then be joined together by T4 ligase. </a:t>
            </a:r>
          </a:p>
          <a:p>
            <a:pPr marL="457200" indent="-457200"/>
            <a:r>
              <a:rPr lang="en-US" sz="2400" dirty="0" smtClean="0">
                <a:solidFill>
                  <a:schemeClr val="bg1"/>
                </a:solidFill>
              </a:rPr>
              <a:t>(2) The blunt ends so produced can again be changed into protruding ends by 3'-tailing. A poly-T tail may be added to the 3'-ends of say, vector, while poly-A tails are added to the DNA insert; the two now have matched protruding ends, which pair together under annealing conditions to Yield recombinant DNA. </a:t>
            </a:r>
            <a:endParaRPr lang="en-US" sz="2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marL="457200" lvl="0" indent="-457200"/>
            <a:r>
              <a:rPr lang="en-US" sz="2400" dirty="0" smtClean="0">
                <a:solidFill>
                  <a:prstClr val="black"/>
                </a:solidFill>
              </a:rPr>
              <a:t>       Often the tails are of different sizes: therefore the gaps remaining in the recombinant DNA are filled with DNA polymerase l prior to ligation. </a:t>
            </a:r>
          </a:p>
          <a:p>
            <a:pPr marL="457200" lvl="0" indent="-457200">
              <a:buAutoNum type="arabicParenBoth" startAt="3"/>
            </a:pPr>
            <a:r>
              <a:rPr lang="en-US" sz="2400" dirty="0" smtClean="0">
                <a:solidFill>
                  <a:prstClr val="black"/>
                </a:solidFill>
              </a:rPr>
              <a:t>linkers can be attached to the blunt end of the vector and the DNA insert. The linkers are cleaved with the appropriate restriction enzyme to generate protruding ends that are compatible the vector and the insert are now joined together.</a:t>
            </a:r>
          </a:p>
          <a:p>
            <a:pPr marL="457200" lvl="0" indent="-457200">
              <a:buAutoNum type="arabicParenBoth" startAt="3"/>
            </a:pPr>
            <a:r>
              <a:rPr lang="en-US" sz="2400" dirty="0" smtClean="0">
                <a:solidFill>
                  <a:prstClr val="black"/>
                </a:solidFill>
              </a:rPr>
              <a:t>In addition, appropriate adaptors may be joined to the protruding ends of the vector and/or the DNA insert to generate completely matched cohesive ends.</a:t>
            </a:r>
          </a:p>
          <a:p>
            <a:pPr marL="457200" lvl="0" indent="-457200"/>
            <a:endParaRPr lang="en-US" sz="2400" dirty="0" smtClean="0">
              <a:solidFill>
                <a:prstClr val="black"/>
              </a:solidFill>
            </a:endParaRPr>
          </a:p>
          <a:p>
            <a:pPr marL="457200" lvl="0" indent="-457200"/>
            <a:r>
              <a:rPr lang="en-US" sz="2400" b="1" dirty="0" smtClean="0">
                <a:solidFill>
                  <a:srgbClr val="C00000"/>
                </a:solidFill>
              </a:rPr>
              <a:t>     Both ends Flush/Blunt </a:t>
            </a:r>
          </a:p>
          <a:p>
            <a:pPr marL="457200" lvl="0" indent="-457200">
              <a:buFont typeface="Arial" pitchFamily="34" charset="0"/>
              <a:buChar char="•"/>
            </a:pPr>
            <a:r>
              <a:rPr lang="en-US" sz="2400" dirty="0" smtClean="0">
                <a:solidFill>
                  <a:prstClr val="black"/>
                </a:solidFill>
              </a:rPr>
              <a:t>Flush or blunt-ended vector and DNA insert can be joined together by T4 DNA ligase. However, high concentrations of both the enzyme, and the vector and insert DNAs are required.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marL="457200" lvl="0" indent="-457200">
              <a:buFont typeface="Arial" pitchFamily="34" charset="0"/>
              <a:buChar char="•"/>
            </a:pPr>
            <a:r>
              <a:rPr lang="en-US" sz="2400" dirty="0" smtClean="0">
                <a:solidFill>
                  <a:prstClr val="black"/>
                </a:solidFill>
              </a:rPr>
              <a:t>The DNA insert gets ligated in either orientation, and it can be easily and precisely separated from the vector only if the two were cleaved by the same restriction enzyme (producing blunt ends). Alternatively, the blunt ends can be converted into cohesive ends as outlined above.</a:t>
            </a:r>
          </a:p>
          <a:p>
            <a:pPr marL="457200" lvl="0" indent="-457200"/>
            <a:endParaRPr lang="en-US" sz="2400" dirty="0" smtClean="0">
              <a:solidFill>
                <a:prstClr val="black"/>
              </a:solidFill>
            </a:endParaRPr>
          </a:p>
          <a:p>
            <a:pPr marL="457200" lvl="0" indent="-457200"/>
            <a:r>
              <a:rPr lang="en-US" sz="2400" dirty="0" smtClean="0">
                <a:solidFill>
                  <a:prstClr val="black"/>
                </a:solidFill>
              </a:rPr>
              <a:t> </a:t>
            </a:r>
            <a:r>
              <a:rPr lang="en-US" sz="2400" b="1" dirty="0" smtClean="0">
                <a:solidFill>
                  <a:srgbClr val="C00000"/>
                </a:solidFill>
              </a:rPr>
              <a:t>One End Cohesive and Compatible, the Other End Blunt </a:t>
            </a:r>
          </a:p>
          <a:p>
            <a:pPr marL="457200" lvl="0" indent="-457200">
              <a:buFont typeface="Arial" pitchFamily="34" charset="0"/>
              <a:buChar char="•"/>
            </a:pPr>
            <a:r>
              <a:rPr lang="en-US" sz="2400" dirty="0" smtClean="0">
                <a:solidFill>
                  <a:prstClr val="black"/>
                </a:solidFill>
              </a:rPr>
              <a:t>If the vector and the DNA insert have one compatible and cohesive end, and one flush end, their cohesive ends pair together when they are mixed under annealing conditions. </a:t>
            </a:r>
          </a:p>
          <a:p>
            <a:pPr marL="457200" lvl="0" indent="-457200">
              <a:buFont typeface="Arial" pitchFamily="34" charset="0"/>
              <a:buChar char="•"/>
            </a:pPr>
            <a:r>
              <a:rPr lang="en-US" sz="2400" dirty="0" smtClean="0">
                <a:solidFill>
                  <a:prstClr val="black"/>
                </a:solidFill>
              </a:rPr>
              <a:t>The T4 ligase seals the nick at the cohesive end and joins the blunt ends as well. It should be noted that under such a situation, only the recombinant DNAs are produced since vector and DNA insert molecules can not circularize due to their one cohesive and one blunt ends.</a:t>
            </a:r>
            <a:endParaRPr lang="en-US" sz="2400" dirty="0">
              <a:solidFill>
                <a:prstClr val="black"/>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3628301" cy="523220"/>
          </a:xfrm>
          <a:prstGeom prst="rect">
            <a:avLst/>
          </a:prstGeom>
        </p:spPr>
        <p:txBody>
          <a:bodyPr wrap="none">
            <a:spAutoFit/>
          </a:bodyPr>
          <a:lstStyle/>
          <a:p>
            <a:r>
              <a:rPr lang="en-US" sz="2800" b="1" dirty="0" smtClean="0">
                <a:solidFill>
                  <a:srgbClr val="FF0000"/>
                </a:solidFill>
              </a:rPr>
              <a:t>DNA ligase and ligation</a:t>
            </a:r>
            <a:endParaRPr lang="en-US" sz="2800" b="1" dirty="0">
              <a:solidFill>
                <a:srgbClr val="FF0000"/>
              </a:solidFill>
            </a:endParaRPr>
          </a:p>
        </p:txBody>
      </p:sp>
      <p:sp>
        <p:nvSpPr>
          <p:cNvPr id="5" name="Rectangle 4"/>
          <p:cNvSpPr/>
          <p:nvPr/>
        </p:nvSpPr>
        <p:spPr>
          <a:xfrm>
            <a:off x="304800" y="838200"/>
            <a:ext cx="8610600" cy="5632311"/>
          </a:xfrm>
          <a:prstGeom prst="rect">
            <a:avLst/>
          </a:prstGeom>
        </p:spPr>
        <p:txBody>
          <a:bodyPr wrap="square">
            <a:spAutoFit/>
          </a:bodyPr>
          <a:lstStyle/>
          <a:p>
            <a:pPr>
              <a:buFont typeface="Arial" pitchFamily="34" charset="0"/>
              <a:buChar char="•"/>
            </a:pPr>
            <a:r>
              <a:rPr lang="en-US" sz="2400" dirty="0" smtClean="0">
                <a:solidFill>
                  <a:schemeClr val="bg1"/>
                </a:solidFill>
              </a:rPr>
              <a:t>  DNA Ligases are enzymes that join the nucleic acid molecules </a:t>
            </a:r>
          </a:p>
          <a:p>
            <a:r>
              <a:rPr lang="en-US" sz="2400" dirty="0" smtClean="0">
                <a:solidFill>
                  <a:schemeClr val="bg1"/>
                </a:solidFill>
              </a:rPr>
              <a:t>    together. </a:t>
            </a:r>
          </a:p>
          <a:p>
            <a:pPr>
              <a:buFont typeface="Arial" pitchFamily="34" charset="0"/>
              <a:buChar char="•"/>
            </a:pPr>
            <a:r>
              <a:rPr lang="en-US" sz="2400" dirty="0" smtClean="0">
                <a:solidFill>
                  <a:schemeClr val="bg1"/>
                </a:solidFill>
              </a:rPr>
              <a:t>  They can join both DNA (DNA ligase) and RNA (RNA ligase).</a:t>
            </a:r>
          </a:p>
          <a:p>
            <a:pPr>
              <a:buFont typeface="Arial" pitchFamily="34" charset="0"/>
              <a:buChar char="•"/>
            </a:pPr>
            <a:r>
              <a:rPr lang="en-US" sz="2400" dirty="0" smtClean="0">
                <a:solidFill>
                  <a:schemeClr val="bg1"/>
                </a:solidFill>
              </a:rPr>
              <a:t>.  The mechanism of DNA ligase is to form two covalent </a:t>
            </a:r>
          </a:p>
          <a:p>
            <a:r>
              <a:rPr lang="en-US" sz="2400" dirty="0" smtClean="0">
                <a:solidFill>
                  <a:schemeClr val="bg1"/>
                </a:solidFill>
              </a:rPr>
              <a:t>    phosphodiester bonds between 3' ends of one nucleotide, </a:t>
            </a:r>
          </a:p>
          <a:p>
            <a:r>
              <a:rPr lang="en-US" sz="2400" dirty="0" smtClean="0">
                <a:solidFill>
                  <a:schemeClr val="bg1"/>
                </a:solidFill>
              </a:rPr>
              <a:t>    ("acceptor") with the 5' phosphate end of another ("donor").</a:t>
            </a:r>
          </a:p>
          <a:p>
            <a:pPr>
              <a:buFont typeface="Arial" pitchFamily="34" charset="0"/>
              <a:buChar char="•"/>
            </a:pPr>
            <a:r>
              <a:rPr lang="en-US" sz="2400" dirty="0" smtClean="0">
                <a:solidFill>
                  <a:schemeClr val="bg1"/>
                </a:solidFill>
              </a:rPr>
              <a:t>   ATP is required for the ligase to work. </a:t>
            </a:r>
          </a:p>
          <a:p>
            <a:pPr>
              <a:buFont typeface="Arial" pitchFamily="34" charset="0"/>
              <a:buChar char="•"/>
            </a:pPr>
            <a:r>
              <a:rPr lang="en-US" sz="2400" dirty="0" smtClean="0">
                <a:solidFill>
                  <a:schemeClr val="bg1"/>
                </a:solidFill>
              </a:rPr>
              <a:t>   DNA ligases are mg++ dependent enzymes . </a:t>
            </a:r>
          </a:p>
          <a:p>
            <a:pPr>
              <a:buFont typeface="Arial" pitchFamily="34" charset="0"/>
              <a:buChar char="•"/>
            </a:pPr>
            <a:r>
              <a:rPr lang="en-US" sz="2400" dirty="0" smtClean="0">
                <a:solidFill>
                  <a:schemeClr val="bg1"/>
                </a:solidFill>
              </a:rPr>
              <a:t>  The most widely DNA ligase is derived from the bacteriophage T4.</a:t>
            </a:r>
          </a:p>
          <a:p>
            <a:pPr>
              <a:buFont typeface="Arial" pitchFamily="34" charset="0"/>
              <a:buChar char="•"/>
            </a:pPr>
            <a:endParaRPr lang="en-US" sz="2400" dirty="0" smtClean="0">
              <a:solidFill>
                <a:schemeClr val="bg1"/>
              </a:solidFill>
            </a:endParaRPr>
          </a:p>
          <a:p>
            <a:r>
              <a:rPr lang="en-US" sz="2400" b="1" dirty="0" smtClean="0">
                <a:solidFill>
                  <a:srgbClr val="7030A0"/>
                </a:solidFill>
              </a:rPr>
              <a:t>Biological function</a:t>
            </a:r>
            <a:r>
              <a:rPr lang="en-US" sz="2400" dirty="0" smtClean="0">
                <a:solidFill>
                  <a:schemeClr val="bg1"/>
                </a:solidFill>
              </a:rPr>
              <a:t>: </a:t>
            </a:r>
          </a:p>
          <a:p>
            <a:pPr>
              <a:buFont typeface="Arial" pitchFamily="34" charset="0"/>
              <a:buChar char="•"/>
            </a:pPr>
            <a:r>
              <a:rPr lang="en-US" sz="2400" dirty="0" smtClean="0">
                <a:solidFill>
                  <a:schemeClr val="bg1"/>
                </a:solidFill>
              </a:rPr>
              <a:t>  DNA ligase repair single strand breaks or nick (discontinuities). </a:t>
            </a:r>
          </a:p>
          <a:p>
            <a:pPr>
              <a:buFont typeface="Arial" pitchFamily="34" charset="0"/>
              <a:buChar char="•"/>
            </a:pPr>
            <a:r>
              <a:rPr lang="en-US" sz="2400" dirty="0" smtClean="0">
                <a:solidFill>
                  <a:schemeClr val="bg1"/>
                </a:solidFill>
              </a:rPr>
              <a:t>  Ligation reactions may be blunt ended or sticky ended. </a:t>
            </a:r>
          </a:p>
          <a:p>
            <a:pPr>
              <a:buFont typeface="Arial" pitchFamily="34" charset="0"/>
              <a:buChar char="•"/>
            </a:pPr>
            <a:r>
              <a:rPr lang="en-US" sz="2400" dirty="0" smtClean="0">
                <a:solidFill>
                  <a:schemeClr val="bg1"/>
                </a:solidFill>
              </a:rPr>
              <a:t>  Sticky ends increase the efficiency of ligation.</a:t>
            </a:r>
          </a:p>
          <a:p>
            <a:pPr>
              <a:buFont typeface="Arial" pitchFamily="34" charset="0"/>
              <a:buChar char="•"/>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304800"/>
            <a:ext cx="8458200" cy="1938992"/>
          </a:xfrm>
          <a:prstGeom prst="rect">
            <a:avLst/>
          </a:prstGeom>
        </p:spPr>
        <p:txBody>
          <a:bodyPr wrap="square">
            <a:spAutoFit/>
          </a:bodyPr>
          <a:lstStyle/>
          <a:p>
            <a:r>
              <a:rPr lang="en-US" sz="2400" b="1" dirty="0" smtClean="0">
                <a:solidFill>
                  <a:srgbClr val="7030A0"/>
                </a:solidFill>
              </a:rPr>
              <a:t>Types of DNA ligase </a:t>
            </a:r>
          </a:p>
          <a:p>
            <a:pPr>
              <a:buFont typeface="Arial" pitchFamily="34" charset="0"/>
              <a:buChar char="•"/>
            </a:pPr>
            <a:r>
              <a:rPr lang="en-US" sz="2400" dirty="0" smtClean="0">
                <a:solidFill>
                  <a:schemeClr val="bg1"/>
                </a:solidFill>
              </a:rPr>
              <a:t>       Two families of DNA ligases: </a:t>
            </a:r>
          </a:p>
          <a:p>
            <a:pPr marL="457200" indent="-457200">
              <a:buAutoNum type="alphaLcParenBoth"/>
            </a:pPr>
            <a:r>
              <a:rPr lang="en-US" sz="2400" dirty="0" smtClean="0">
                <a:solidFill>
                  <a:schemeClr val="bg1"/>
                </a:solidFill>
              </a:rPr>
              <a:t>ATP dependent – found in eukaryotes. </a:t>
            </a:r>
          </a:p>
          <a:p>
            <a:pPr marL="457200" indent="-457200">
              <a:buAutoNum type="alphaLcParenBoth"/>
            </a:pPr>
            <a:r>
              <a:rPr lang="en-US" sz="2400" dirty="0" smtClean="0">
                <a:solidFill>
                  <a:schemeClr val="bg1"/>
                </a:solidFill>
              </a:rPr>
              <a:t>NAD+ dependent- found in prokaryotes. </a:t>
            </a:r>
          </a:p>
          <a:p>
            <a:pPr marL="457200" indent="-457200">
              <a:buFont typeface="Arial" pitchFamily="34" charset="0"/>
              <a:buChar char="•"/>
            </a:pPr>
            <a:r>
              <a:rPr lang="en-US" sz="2400" dirty="0" smtClean="0">
                <a:solidFill>
                  <a:schemeClr val="bg1"/>
                </a:solidFill>
              </a:rPr>
              <a:t> In mammals four types (I, II, III, IV) of DNA ligases are seen.</a:t>
            </a:r>
            <a:endParaRPr lang="en-US" sz="2400" dirty="0">
              <a:solidFill>
                <a:schemeClr val="bg1"/>
              </a:solidFill>
            </a:endParaRPr>
          </a:p>
        </p:txBody>
      </p:sp>
      <p:pic>
        <p:nvPicPr>
          <p:cNvPr id="22530" name="Picture 2" descr="https://player.slideplayer.com/47/11659191/data/images/img3.jpg"/>
          <p:cNvPicPr>
            <a:picLocks noChangeAspect="1" noChangeArrowheads="1"/>
          </p:cNvPicPr>
          <p:nvPr/>
        </p:nvPicPr>
        <p:blipFill>
          <a:blip r:embed="rId2"/>
          <a:srcRect/>
          <a:stretch>
            <a:fillRect/>
          </a:stretch>
        </p:blipFill>
        <p:spPr bwMode="auto">
          <a:xfrm>
            <a:off x="1219200" y="2590800"/>
            <a:ext cx="6423660" cy="3200400"/>
          </a:xfrm>
          <a:prstGeom prst="rect">
            <a:avLst/>
          </a:prstGeom>
          <a:noFill/>
          <a:ln w="28575">
            <a:solidFill>
              <a:srgbClr val="FF0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schemeClr val="bg1"/>
                </a:solidFill>
              </a:rPr>
              <a:t>  There are several possible reasons for wishing to clone a </a:t>
            </a:r>
          </a:p>
          <a:p>
            <a:r>
              <a:rPr lang="en-US" sz="2400" dirty="0" smtClean="0">
                <a:solidFill>
                  <a:schemeClr val="bg1"/>
                </a:solidFill>
              </a:rPr>
              <a:t>    particular piece of DNA. One might wish to introduce into </a:t>
            </a:r>
          </a:p>
          <a:p>
            <a:r>
              <a:rPr lang="en-US" sz="2400" dirty="0" smtClean="0">
                <a:solidFill>
                  <a:schemeClr val="bg1"/>
                </a:solidFill>
              </a:rPr>
              <a:t>    bacterial cells a gene coding for a valuable polypeptide, in such a </a:t>
            </a:r>
          </a:p>
          <a:p>
            <a:r>
              <a:rPr lang="en-US" sz="2400" dirty="0" smtClean="0">
                <a:solidFill>
                  <a:schemeClr val="bg1"/>
                </a:solidFill>
              </a:rPr>
              <a:t>    way that the cells would produce large amounts of the   </a:t>
            </a:r>
          </a:p>
          <a:p>
            <a:r>
              <a:rPr lang="en-US" sz="2400" dirty="0" smtClean="0">
                <a:solidFill>
                  <a:schemeClr val="bg1"/>
                </a:solidFill>
              </a:rPr>
              <a:t>    polypeptide. </a:t>
            </a:r>
          </a:p>
          <a:p>
            <a:pPr>
              <a:buFont typeface="Arial" pitchFamily="34" charset="0"/>
              <a:buChar char="•"/>
            </a:pPr>
            <a:r>
              <a:rPr lang="en-US" sz="2400" dirty="0" smtClean="0">
                <a:solidFill>
                  <a:schemeClr val="bg1"/>
                </a:solidFill>
              </a:rPr>
              <a:t>  This is the approach which has received most publicity, resulting </a:t>
            </a:r>
          </a:p>
          <a:p>
            <a:r>
              <a:rPr lang="en-US" sz="2400" dirty="0" smtClean="0">
                <a:solidFill>
                  <a:schemeClr val="bg1"/>
                </a:solidFill>
              </a:rPr>
              <a:t>    in the production by bacteria of such polypeptides as insulin, </a:t>
            </a:r>
          </a:p>
          <a:p>
            <a:r>
              <a:rPr lang="en-US" sz="2400" dirty="0" smtClean="0">
                <a:solidFill>
                  <a:schemeClr val="bg1"/>
                </a:solidFill>
              </a:rPr>
              <a:t>    interferon and growth hormone. </a:t>
            </a:r>
          </a:p>
          <a:p>
            <a:pPr>
              <a:buFont typeface="Arial" pitchFamily="34" charset="0"/>
              <a:buChar char="•"/>
            </a:pPr>
            <a:r>
              <a:rPr lang="en-US" sz="2400" dirty="0" smtClean="0">
                <a:solidFill>
                  <a:schemeClr val="bg1"/>
                </a:solidFill>
              </a:rPr>
              <a:t>  As will be seen later, DNA can also be cloned in eukaryotic cells, </a:t>
            </a:r>
          </a:p>
          <a:p>
            <a:r>
              <a:rPr lang="en-US" sz="2400" dirty="0" smtClean="0">
                <a:solidFill>
                  <a:schemeClr val="bg1"/>
                </a:solidFill>
              </a:rPr>
              <a:t>    with the aim either of using the cells as biochemical 'factories', or </a:t>
            </a:r>
          </a:p>
          <a:p>
            <a:r>
              <a:rPr lang="en-US" sz="2400" dirty="0" smtClean="0">
                <a:solidFill>
                  <a:schemeClr val="bg1"/>
                </a:solidFill>
              </a:rPr>
              <a:t>    in order to modify the properties of the cell to </a:t>
            </a:r>
            <a:r>
              <a:rPr lang="en-US" sz="2400" dirty="0" err="1" smtClean="0">
                <a:solidFill>
                  <a:schemeClr val="bg1"/>
                </a:solidFill>
              </a:rPr>
              <a:t>mastake</a:t>
            </a:r>
            <a:r>
              <a:rPr lang="en-US" sz="2400" dirty="0" smtClean="0">
                <a:solidFill>
                  <a:schemeClr val="bg1"/>
                </a:solidFill>
              </a:rPr>
              <a:t> them </a:t>
            </a:r>
          </a:p>
          <a:p>
            <a:r>
              <a:rPr lang="en-US" sz="2400" dirty="0" smtClean="0">
                <a:solidFill>
                  <a:schemeClr val="bg1"/>
                </a:solidFill>
              </a:rPr>
              <a:t>    better suited to our needs. </a:t>
            </a:r>
          </a:p>
          <a:p>
            <a:pPr>
              <a:buFont typeface="Arial" pitchFamily="34" charset="0"/>
              <a:buChar char="•"/>
            </a:pPr>
            <a:r>
              <a:rPr lang="en-US" sz="2400" dirty="0" smtClean="0">
                <a:solidFill>
                  <a:schemeClr val="bg1"/>
                </a:solidFill>
              </a:rPr>
              <a:t>  However, in practice gene cloning is carried out most often to </a:t>
            </a:r>
          </a:p>
          <a:p>
            <a:r>
              <a:rPr lang="en-US" sz="2400" dirty="0" smtClean="0">
                <a:solidFill>
                  <a:schemeClr val="bg1"/>
                </a:solidFill>
              </a:rPr>
              <a:t>    produce enough DNA for subsequent analysis by, for example, </a:t>
            </a:r>
          </a:p>
          <a:p>
            <a:r>
              <a:rPr lang="en-US" sz="2400" dirty="0" smtClean="0">
                <a:solidFill>
                  <a:schemeClr val="bg1"/>
                </a:solidFill>
              </a:rPr>
              <a:t>    sequencing.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4" descr="Nucleic Acid Structure &amp; Function (Biochemistry: Harpers) Flashcards |  Memorang"/>
          <p:cNvPicPr>
            <a:picLocks noChangeAspect="1" noChangeArrowheads="1"/>
          </p:cNvPicPr>
          <p:nvPr/>
        </p:nvPicPr>
        <p:blipFill>
          <a:blip r:embed="rId2"/>
          <a:srcRect/>
          <a:stretch>
            <a:fillRect/>
          </a:stretch>
        </p:blipFill>
        <p:spPr bwMode="auto">
          <a:xfrm>
            <a:off x="1066800" y="838200"/>
            <a:ext cx="6858000" cy="5143501"/>
          </a:xfrm>
          <a:prstGeom prst="rect">
            <a:avLst/>
          </a:prstGeom>
          <a:noFill/>
          <a:ln w="28575">
            <a:solidFill>
              <a:srgbClr val="FF0000"/>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228600"/>
            <a:ext cx="8534400" cy="6432530"/>
          </a:xfrm>
          <a:prstGeom prst="rect">
            <a:avLst/>
          </a:prstGeom>
        </p:spPr>
        <p:txBody>
          <a:bodyPr wrap="square">
            <a:spAutoFit/>
          </a:bodyPr>
          <a:lstStyle/>
          <a:p>
            <a:r>
              <a:rPr lang="en-US" sz="2800" b="1" dirty="0" smtClean="0">
                <a:solidFill>
                  <a:srgbClr val="FF0000"/>
                </a:solidFill>
              </a:rPr>
              <a:t>DNA SEQUENCING</a:t>
            </a:r>
          </a:p>
          <a:p>
            <a:pPr>
              <a:buFont typeface="Arial" pitchFamily="34" charset="0"/>
              <a:buChar char="•"/>
            </a:pPr>
            <a:r>
              <a:rPr lang="en-US" sz="2400" dirty="0" smtClean="0">
                <a:solidFill>
                  <a:schemeClr val="bg1"/>
                </a:solidFill>
              </a:rPr>
              <a:t>  Determination of nucleotide or base sequence of a DNA </a:t>
            </a:r>
          </a:p>
          <a:p>
            <a:r>
              <a:rPr lang="en-US" sz="2400" dirty="0" smtClean="0">
                <a:solidFill>
                  <a:schemeClr val="bg1"/>
                </a:solidFill>
              </a:rPr>
              <a:t>    molecule/fragment is known as DNA sequencing. </a:t>
            </a:r>
          </a:p>
          <a:p>
            <a:pPr>
              <a:buFont typeface="Arial" pitchFamily="34" charset="0"/>
              <a:buChar char="•"/>
            </a:pPr>
            <a:r>
              <a:rPr lang="en-US" sz="2400" dirty="0" smtClean="0">
                <a:solidFill>
                  <a:schemeClr val="bg1"/>
                </a:solidFill>
              </a:rPr>
              <a:t>  At present, DNA sequencing is possible for only 700-800 bp long </a:t>
            </a:r>
          </a:p>
          <a:p>
            <a:r>
              <a:rPr lang="en-US" sz="2400" dirty="0" smtClean="0">
                <a:solidFill>
                  <a:schemeClr val="bg1"/>
                </a:solidFill>
              </a:rPr>
              <a:t>    DNA fragments. </a:t>
            </a:r>
          </a:p>
          <a:p>
            <a:pPr>
              <a:buFont typeface="Arial" pitchFamily="34" charset="0"/>
              <a:buChar char="•"/>
            </a:pPr>
            <a:r>
              <a:rPr lang="en-US" sz="2400" dirty="0" smtClean="0">
                <a:solidFill>
                  <a:schemeClr val="bg1"/>
                </a:solidFill>
              </a:rPr>
              <a:t>  DNA sequencing has become feasible as a result of the following </a:t>
            </a:r>
          </a:p>
          <a:p>
            <a:r>
              <a:rPr lang="en-US" sz="2400" dirty="0" smtClean="0">
                <a:solidFill>
                  <a:schemeClr val="bg1"/>
                </a:solidFill>
              </a:rPr>
              <a:t>    important developments: </a:t>
            </a:r>
          </a:p>
          <a:p>
            <a:pPr marL="457200" indent="-457200">
              <a:buAutoNum type="arabicParenBoth"/>
            </a:pPr>
            <a:r>
              <a:rPr lang="en-US" sz="2400" dirty="0" smtClean="0">
                <a:solidFill>
                  <a:schemeClr val="bg1"/>
                </a:solidFill>
              </a:rPr>
              <a:t>The availability of restriction endonucleases. </a:t>
            </a:r>
          </a:p>
          <a:p>
            <a:pPr marL="457200" indent="-457200">
              <a:buAutoNum type="arabicParenBoth"/>
            </a:pPr>
            <a:r>
              <a:rPr lang="en-US" sz="2400" dirty="0" smtClean="0">
                <a:solidFill>
                  <a:schemeClr val="bg1"/>
                </a:solidFill>
              </a:rPr>
              <a:t>The development of highly sensitive gel electrophoresis techniques, which can separate DNA fragments differing by one nucleotide only, </a:t>
            </a:r>
          </a:p>
          <a:p>
            <a:pPr marL="457200" indent="-457200">
              <a:buAutoNum type="arabicParenBoth"/>
            </a:pPr>
            <a:r>
              <a:rPr lang="en-US" sz="2400" dirty="0" smtClean="0">
                <a:solidFill>
                  <a:schemeClr val="bg1"/>
                </a:solidFill>
              </a:rPr>
              <a:t>The gene cloning and PCR techniques making available large quantities of individual DNA fragments, and </a:t>
            </a:r>
          </a:p>
          <a:p>
            <a:pPr marL="457200" indent="-457200">
              <a:buAutoNum type="arabicParenBoth"/>
            </a:pPr>
            <a:r>
              <a:rPr lang="en-US" sz="2400" dirty="0" smtClean="0">
                <a:solidFill>
                  <a:schemeClr val="bg1"/>
                </a:solidFill>
              </a:rPr>
              <a:t>The development of two reliable, relatively easy and rapid DNA sequencing procedures, called </a:t>
            </a:r>
          </a:p>
          <a:p>
            <a:pPr marL="457200" indent="-457200"/>
            <a:r>
              <a:rPr lang="en-US" sz="2400" dirty="0" smtClean="0">
                <a:solidFill>
                  <a:schemeClr val="bg1"/>
                </a:solidFill>
              </a:rPr>
              <a:t>      (a) Maxam and Gilbert procedure, and </a:t>
            </a:r>
          </a:p>
          <a:p>
            <a:pPr marL="457200" indent="-457200"/>
            <a:r>
              <a:rPr lang="en-US" sz="2400" dirty="0" smtClean="0">
                <a:solidFill>
                  <a:schemeClr val="bg1"/>
                </a:solidFill>
              </a:rPr>
              <a:t>      (b) The enzymatic procedure</a:t>
            </a:r>
            <a:endParaRPr lang="en-US" sz="24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2709203" cy="523220"/>
          </a:xfrm>
          <a:prstGeom prst="rect">
            <a:avLst/>
          </a:prstGeom>
        </p:spPr>
        <p:txBody>
          <a:bodyPr wrap="none">
            <a:spAutoFit/>
          </a:bodyPr>
          <a:lstStyle/>
          <a:p>
            <a:r>
              <a:rPr lang="en-US" sz="2800" b="1" dirty="0" smtClean="0">
                <a:solidFill>
                  <a:schemeClr val="accent2">
                    <a:lumMod val="75000"/>
                  </a:schemeClr>
                </a:solidFill>
              </a:rPr>
              <a:t>DNA STRUCTURE</a:t>
            </a:r>
            <a:endParaRPr lang="en-US" sz="2800" b="1" dirty="0">
              <a:solidFill>
                <a:schemeClr val="accent2">
                  <a:lumMod val="75000"/>
                </a:schemeClr>
              </a:solidFill>
            </a:endParaRPr>
          </a:p>
        </p:txBody>
      </p:sp>
      <p:sp>
        <p:nvSpPr>
          <p:cNvPr id="6" name="Rectangle 5"/>
          <p:cNvSpPr/>
          <p:nvPr/>
        </p:nvSpPr>
        <p:spPr>
          <a:xfrm>
            <a:off x="304800" y="685800"/>
            <a:ext cx="8534400" cy="2677656"/>
          </a:xfrm>
          <a:prstGeom prst="rect">
            <a:avLst/>
          </a:prstGeom>
        </p:spPr>
        <p:txBody>
          <a:bodyPr wrap="square">
            <a:spAutoFit/>
          </a:bodyPr>
          <a:lstStyle/>
          <a:p>
            <a:r>
              <a:rPr lang="en-US" sz="2400" dirty="0" smtClean="0">
                <a:solidFill>
                  <a:schemeClr val="bg1"/>
                </a:solidFill>
              </a:rPr>
              <a:t>In a strand of DNA, there are some simple units known as nucleotides. These nucleotides have a 'backbone' that consists of sugars and a phosphate group. The DNA bases can be one of four kinds and they are attached to these sugars. These bases hold the important and unique genetic information for body.</a:t>
            </a:r>
          </a:p>
          <a:p>
            <a:r>
              <a:rPr lang="en-US" sz="2400" dirty="0" smtClean="0">
                <a:solidFill>
                  <a:schemeClr val="bg1"/>
                </a:solidFill>
              </a:rPr>
              <a:t> These bases are:  </a:t>
            </a:r>
          </a:p>
          <a:p>
            <a:pPr marL="457200" indent="-457200">
              <a:buAutoNum type="arabicParenBoth"/>
            </a:pPr>
            <a:endParaRPr lang="en-US" sz="2400" dirty="0">
              <a:solidFill>
                <a:schemeClr val="bg1"/>
              </a:solidFill>
            </a:endParaRPr>
          </a:p>
        </p:txBody>
      </p:sp>
      <p:pic>
        <p:nvPicPr>
          <p:cNvPr id="19458" name="Picture 2" descr="DNA Structure"/>
          <p:cNvPicPr>
            <a:picLocks noChangeAspect="1" noChangeArrowheads="1"/>
          </p:cNvPicPr>
          <p:nvPr/>
        </p:nvPicPr>
        <p:blipFill>
          <a:blip r:embed="rId2"/>
          <a:srcRect/>
          <a:stretch>
            <a:fillRect/>
          </a:stretch>
        </p:blipFill>
        <p:spPr bwMode="auto">
          <a:xfrm>
            <a:off x="2590800" y="2819400"/>
            <a:ext cx="6172200" cy="3733800"/>
          </a:xfrm>
          <a:prstGeom prst="rect">
            <a:avLst/>
          </a:prstGeom>
          <a:noFill/>
          <a:ln w="38100">
            <a:solidFill>
              <a:srgbClr val="FF0000"/>
            </a:solidFill>
          </a:ln>
        </p:spPr>
      </p:pic>
      <p:sp>
        <p:nvSpPr>
          <p:cNvPr id="7" name="Rectangle 6"/>
          <p:cNvSpPr/>
          <p:nvPr/>
        </p:nvSpPr>
        <p:spPr>
          <a:xfrm>
            <a:off x="381000" y="2971800"/>
            <a:ext cx="2286000" cy="1569660"/>
          </a:xfrm>
          <a:prstGeom prst="rect">
            <a:avLst/>
          </a:prstGeom>
        </p:spPr>
        <p:txBody>
          <a:bodyPr wrap="square">
            <a:spAutoFit/>
          </a:bodyPr>
          <a:lstStyle/>
          <a:p>
            <a:pPr marL="457200" lvl="0" indent="-457200">
              <a:buFontTx/>
              <a:buAutoNum type="arabicParenBoth"/>
            </a:pPr>
            <a:r>
              <a:rPr lang="en-US" sz="2400" dirty="0" smtClean="0">
                <a:solidFill>
                  <a:prstClr val="black"/>
                </a:solidFill>
              </a:rPr>
              <a:t>Adenine (</a:t>
            </a:r>
            <a:r>
              <a:rPr lang="en-US" sz="2400" dirty="0" smtClean="0">
                <a:solidFill>
                  <a:srgbClr val="FF0000"/>
                </a:solidFill>
              </a:rPr>
              <a:t>A</a:t>
            </a:r>
            <a:r>
              <a:rPr lang="en-US" sz="2400" dirty="0" smtClean="0">
                <a:solidFill>
                  <a:prstClr val="black"/>
                </a:solidFill>
              </a:rPr>
              <a:t>)</a:t>
            </a:r>
          </a:p>
          <a:p>
            <a:pPr marL="457200" lvl="0" indent="-457200">
              <a:buFontTx/>
              <a:buAutoNum type="arabicParenBoth"/>
            </a:pPr>
            <a:r>
              <a:rPr lang="en-US" sz="2400" dirty="0" smtClean="0">
                <a:solidFill>
                  <a:prstClr val="black"/>
                </a:solidFill>
              </a:rPr>
              <a:t>Thymine (</a:t>
            </a:r>
            <a:r>
              <a:rPr lang="en-US" sz="2400" dirty="0" smtClean="0">
                <a:solidFill>
                  <a:srgbClr val="FF0000"/>
                </a:solidFill>
              </a:rPr>
              <a:t>T</a:t>
            </a:r>
            <a:r>
              <a:rPr lang="en-US" sz="2400" dirty="0" smtClean="0">
                <a:solidFill>
                  <a:prstClr val="black"/>
                </a:solidFill>
              </a:rPr>
              <a:t>) </a:t>
            </a:r>
          </a:p>
          <a:p>
            <a:pPr marL="457200" lvl="0" indent="-457200">
              <a:buFontTx/>
              <a:buAutoNum type="arabicParenBoth"/>
            </a:pPr>
            <a:r>
              <a:rPr lang="en-US" sz="2400" dirty="0" smtClean="0">
                <a:solidFill>
                  <a:prstClr val="black"/>
                </a:solidFill>
              </a:rPr>
              <a:t>Cytosine (</a:t>
            </a:r>
            <a:r>
              <a:rPr lang="en-US" sz="2400" dirty="0" smtClean="0">
                <a:solidFill>
                  <a:srgbClr val="FF0000"/>
                </a:solidFill>
              </a:rPr>
              <a:t>C</a:t>
            </a:r>
            <a:r>
              <a:rPr lang="en-US" sz="2400" dirty="0" smtClean="0">
                <a:solidFill>
                  <a:prstClr val="black"/>
                </a:solidFill>
              </a:rPr>
              <a:t>)</a:t>
            </a:r>
          </a:p>
          <a:p>
            <a:pPr marL="457200" lvl="0" indent="-457200">
              <a:buFontTx/>
              <a:buAutoNum type="arabicParenBoth"/>
            </a:pPr>
            <a:r>
              <a:rPr lang="en-US" sz="2400" dirty="0" smtClean="0">
                <a:solidFill>
                  <a:prstClr val="black"/>
                </a:solidFill>
              </a:rPr>
              <a:t>Guanine (</a:t>
            </a:r>
            <a:r>
              <a:rPr lang="en-US" sz="2400" dirty="0" smtClean="0">
                <a:solidFill>
                  <a:srgbClr val="FF0000"/>
                </a:solidFill>
              </a:rPr>
              <a:t>G</a:t>
            </a:r>
            <a:r>
              <a:rPr lang="en-US" sz="2400" dirty="0" smtClean="0">
                <a:solidFill>
                  <a:prstClr val="black"/>
                </a:solidFill>
              </a:rPr>
              <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3" name="Picture 1"/>
          <p:cNvPicPr>
            <a:picLocks noChangeAspect="1" noChangeArrowheads="1"/>
          </p:cNvPicPr>
          <p:nvPr/>
        </p:nvPicPr>
        <p:blipFill>
          <a:blip r:embed="rId2"/>
          <a:srcRect/>
          <a:stretch>
            <a:fillRect/>
          </a:stretch>
        </p:blipFill>
        <p:spPr bwMode="auto">
          <a:xfrm>
            <a:off x="1447800" y="1219200"/>
            <a:ext cx="6602412" cy="4437561"/>
          </a:xfrm>
          <a:prstGeom prst="rect">
            <a:avLst/>
          </a:prstGeom>
          <a:noFill/>
          <a:ln w="38100">
            <a:solidFill>
              <a:srgbClr val="FF0000"/>
            </a:solid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610600" cy="5632311"/>
          </a:xfrm>
          <a:prstGeom prst="rect">
            <a:avLst/>
          </a:prstGeom>
        </p:spPr>
        <p:txBody>
          <a:bodyPr wrap="square">
            <a:spAutoFit/>
          </a:bodyPr>
          <a:lstStyle/>
          <a:p>
            <a:pPr marL="457200" indent="-457200">
              <a:buAutoNum type="alphaLcParenBoth"/>
            </a:pPr>
            <a:r>
              <a:rPr lang="en-US" sz="2400" b="1" dirty="0" smtClean="0">
                <a:solidFill>
                  <a:srgbClr val="C00000"/>
                </a:solidFill>
              </a:rPr>
              <a:t>Maxam and Gilbert Method (Chemical degradation method)</a:t>
            </a:r>
          </a:p>
          <a:p>
            <a:pPr marL="457200" indent="-457200"/>
            <a:endParaRPr lang="en-US" sz="2400" b="1" dirty="0" smtClean="0">
              <a:solidFill>
                <a:srgbClr val="C00000"/>
              </a:solidFill>
            </a:endParaRPr>
          </a:p>
          <a:p>
            <a:pPr>
              <a:buFont typeface="Arial" pitchFamily="34" charset="0"/>
              <a:buChar char="•"/>
            </a:pPr>
            <a:r>
              <a:rPr lang="en-US" sz="2400" dirty="0" smtClean="0">
                <a:solidFill>
                  <a:schemeClr val="bg1"/>
                </a:solidFill>
              </a:rPr>
              <a:t>  Developed by developed by Allan Maxam and Walter Gilbert in </a:t>
            </a:r>
          </a:p>
          <a:p>
            <a:r>
              <a:rPr lang="en-US" sz="2400" dirty="0" smtClean="0">
                <a:solidFill>
                  <a:schemeClr val="bg1"/>
                </a:solidFill>
              </a:rPr>
              <a:t>   1976–1977.</a:t>
            </a:r>
          </a:p>
          <a:p>
            <a:pPr>
              <a:buFont typeface="Arial" pitchFamily="34" charset="0"/>
              <a:buChar char="•"/>
            </a:pPr>
            <a:r>
              <a:rPr lang="en-US" sz="2400" dirty="0" smtClean="0">
                <a:solidFill>
                  <a:schemeClr val="bg1"/>
                </a:solidFill>
              </a:rPr>
              <a:t>  In the first DNA sequencing technique, called Maxam and Gilbert </a:t>
            </a:r>
          </a:p>
          <a:p>
            <a:r>
              <a:rPr lang="en-US" sz="2400" dirty="0" smtClean="0">
                <a:solidFill>
                  <a:schemeClr val="bg1"/>
                </a:solidFill>
              </a:rPr>
              <a:t>   procedure, the DNA fragment to be sequenced is end-labeled by </a:t>
            </a:r>
          </a:p>
          <a:p>
            <a:r>
              <a:rPr lang="en-US" sz="2400" dirty="0" smtClean="0">
                <a:solidFill>
                  <a:schemeClr val="bg1"/>
                </a:solidFill>
              </a:rPr>
              <a:t>   the addition of </a:t>
            </a:r>
            <a:r>
              <a:rPr lang="en-US" sz="2400" baseline="30000" dirty="0" smtClean="0">
                <a:solidFill>
                  <a:schemeClr val="bg1"/>
                </a:solidFill>
              </a:rPr>
              <a:t>32</a:t>
            </a:r>
            <a:r>
              <a:rPr lang="en-US" sz="2400" dirty="0" smtClean="0">
                <a:solidFill>
                  <a:schemeClr val="bg1"/>
                </a:solidFill>
              </a:rPr>
              <a:t>P-dATP either at the 5’-ends (by the enzyme </a:t>
            </a:r>
          </a:p>
          <a:p>
            <a:r>
              <a:rPr lang="en-US" sz="2400" dirty="0" smtClean="0">
                <a:solidFill>
                  <a:schemeClr val="bg1"/>
                </a:solidFill>
              </a:rPr>
              <a:t>   polynucleotide kinase or at the 3’-ends (by the enzyme </a:t>
            </a:r>
          </a:p>
          <a:p>
            <a:r>
              <a:rPr lang="en-US" sz="2400" dirty="0" smtClean="0">
                <a:solidFill>
                  <a:schemeClr val="bg1"/>
                </a:solidFill>
              </a:rPr>
              <a:t>   deoxynucleotidyl transferase of its two strands. </a:t>
            </a:r>
          </a:p>
          <a:p>
            <a:pPr>
              <a:buFont typeface="Arial" pitchFamily="34" charset="0"/>
              <a:buChar char="•"/>
            </a:pPr>
            <a:r>
              <a:rPr lang="en-US" sz="2400" dirty="0" smtClean="0">
                <a:solidFill>
                  <a:schemeClr val="bg1"/>
                </a:solidFill>
              </a:rPr>
              <a:t>  The end-labeled fragment is now (i) digested with a restriction </a:t>
            </a:r>
          </a:p>
          <a:p>
            <a:r>
              <a:rPr lang="en-US" sz="2400" dirty="0" smtClean="0">
                <a:solidFill>
                  <a:schemeClr val="bg1"/>
                </a:solidFill>
              </a:rPr>
              <a:t>    endonuclease, which cleaves it into only two fragments of </a:t>
            </a:r>
          </a:p>
          <a:p>
            <a:r>
              <a:rPr lang="en-US" sz="2400" dirty="0" smtClean="0">
                <a:solidFill>
                  <a:schemeClr val="bg1"/>
                </a:solidFill>
              </a:rPr>
              <a:t>    unequal lengths. As a result, only one end of each of the two </a:t>
            </a:r>
          </a:p>
          <a:p>
            <a:r>
              <a:rPr lang="en-US" sz="2400" dirty="0" smtClean="0">
                <a:solidFill>
                  <a:schemeClr val="bg1"/>
                </a:solidFill>
              </a:rPr>
              <a:t>    fragments thus produced will be labeled. The two unequal </a:t>
            </a:r>
          </a:p>
          <a:p>
            <a:r>
              <a:rPr lang="en-US" sz="2400" dirty="0" smtClean="0">
                <a:solidFill>
                  <a:schemeClr val="bg1"/>
                </a:solidFill>
              </a:rPr>
              <a:t>    fragments are separated through gel electrophoresis and they </a:t>
            </a:r>
          </a:p>
          <a:p>
            <a:r>
              <a:rPr lang="en-US" sz="2400" dirty="0" smtClean="0">
                <a:solidFill>
                  <a:schemeClr val="bg1"/>
                </a:solidFill>
              </a:rPr>
              <a:t>    are sequenced separately.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Alternatively, (ii) the end-labeled fragment is denatured and its </a:t>
            </a:r>
          </a:p>
          <a:p>
            <a:pPr lvl="0"/>
            <a:r>
              <a:rPr lang="en-US" sz="2400" dirty="0" smtClean="0">
                <a:solidFill>
                  <a:prstClr val="black"/>
                </a:solidFill>
              </a:rPr>
              <a:t>    two complementary strands are separated through gel </a:t>
            </a:r>
          </a:p>
          <a:p>
            <a:pPr lvl="0"/>
            <a:r>
              <a:rPr lang="en-US" sz="2400" dirty="0" smtClean="0">
                <a:solidFill>
                  <a:prstClr val="black"/>
                </a:solidFill>
              </a:rPr>
              <a:t>    electrophoresis. The samples of complementary strands thus </a:t>
            </a:r>
          </a:p>
          <a:p>
            <a:pPr lvl="0"/>
            <a:r>
              <a:rPr lang="en-US" sz="2400" dirty="0" smtClean="0">
                <a:solidFill>
                  <a:prstClr val="black"/>
                </a:solidFill>
              </a:rPr>
              <a:t>    separated are sequenced separately. It may be noted that each </a:t>
            </a:r>
          </a:p>
          <a:p>
            <a:pPr lvl="0"/>
            <a:r>
              <a:rPr lang="en-US" sz="2400" dirty="0" smtClean="0">
                <a:solidFill>
                  <a:prstClr val="black"/>
                </a:solidFill>
              </a:rPr>
              <a:t>    strand will be labeled at one end (either 5' or 3) only.</a:t>
            </a:r>
          </a:p>
          <a:p>
            <a:pPr lvl="0"/>
            <a:r>
              <a:rPr lang="en-US" sz="2400" dirty="0" smtClean="0">
                <a:solidFill>
                  <a:prstClr val="black"/>
                </a:solidFill>
              </a:rPr>
              <a:t> </a:t>
            </a:r>
            <a:r>
              <a:rPr lang="en-US" sz="2400" b="1" dirty="0" smtClean="0">
                <a:solidFill>
                  <a:srgbClr val="FF0000"/>
                </a:solidFill>
              </a:rPr>
              <a:t>Procedure</a:t>
            </a:r>
          </a:p>
          <a:p>
            <a:pPr lvl="0">
              <a:buFont typeface="Arial" pitchFamily="34" charset="0"/>
              <a:buChar char="•"/>
            </a:pPr>
            <a:r>
              <a:rPr lang="en-US" sz="2400" dirty="0" smtClean="0">
                <a:solidFill>
                  <a:prstClr val="black"/>
                </a:solidFill>
              </a:rPr>
              <a:t>   The single-end-labeled double or single-stranded DNA samples </a:t>
            </a:r>
          </a:p>
          <a:p>
            <a:pPr lvl="0"/>
            <a:r>
              <a:rPr lang="en-US" sz="2400" dirty="0" smtClean="0">
                <a:solidFill>
                  <a:prstClr val="black"/>
                </a:solidFill>
              </a:rPr>
              <a:t>    thus produced are subjected to base-specific chemical cleavage </a:t>
            </a:r>
          </a:p>
          <a:p>
            <a:pPr lvl="0"/>
            <a:r>
              <a:rPr lang="en-US" sz="2400" dirty="0" smtClean="0">
                <a:solidFill>
                  <a:prstClr val="black"/>
                </a:solidFill>
              </a:rPr>
              <a:t>    so that in a reaction mixture cleavage occurs only at one of the </a:t>
            </a:r>
          </a:p>
          <a:p>
            <a:pPr lvl="0"/>
            <a:r>
              <a:rPr lang="en-US" sz="2400" dirty="0" smtClean="0">
                <a:solidFill>
                  <a:prstClr val="black"/>
                </a:solidFill>
              </a:rPr>
              <a:t>    following four sites: sites having G,C,G+A or C+T.</a:t>
            </a:r>
          </a:p>
          <a:p>
            <a:pPr lvl="0">
              <a:buFont typeface="Arial" pitchFamily="34" charset="0"/>
              <a:buChar char="•"/>
            </a:pPr>
            <a:r>
              <a:rPr lang="en-US" sz="2400" dirty="0" smtClean="0">
                <a:solidFill>
                  <a:prstClr val="black"/>
                </a:solidFill>
              </a:rPr>
              <a:t>  Each DNA sample is partially digested in four separate reaction </a:t>
            </a:r>
          </a:p>
          <a:p>
            <a:pPr lvl="0"/>
            <a:r>
              <a:rPr lang="en-US" sz="2400" dirty="0" smtClean="0">
                <a:solidFill>
                  <a:prstClr val="black"/>
                </a:solidFill>
              </a:rPr>
              <a:t>   mixtures (one each for specific cleavage at the sites of G,C,G+A or </a:t>
            </a:r>
          </a:p>
          <a:p>
            <a:pPr lvl="0"/>
            <a:r>
              <a:rPr lang="en-US" sz="2400" dirty="0" smtClean="0">
                <a:solidFill>
                  <a:prstClr val="black"/>
                </a:solidFill>
              </a:rPr>
              <a:t>   C+T).</a:t>
            </a:r>
          </a:p>
          <a:p>
            <a:pPr lvl="0">
              <a:buFont typeface="Arial" pitchFamily="34" charset="0"/>
              <a:buChar char="•"/>
            </a:pPr>
            <a:r>
              <a:rPr lang="en-US" sz="2400" dirty="0" smtClean="0">
                <a:solidFill>
                  <a:prstClr val="black"/>
                </a:solidFill>
              </a:rPr>
              <a:t>  In these reaction mixtures, each DNA fragment strand is expected </a:t>
            </a:r>
          </a:p>
          <a:p>
            <a:pPr lvl="0"/>
            <a:r>
              <a:rPr lang="en-US" sz="2400" dirty="0" smtClean="0">
                <a:solidFill>
                  <a:prstClr val="black"/>
                </a:solidFill>
              </a:rPr>
              <a:t>    to be cleaved, on an average only once at any one of the sites </a:t>
            </a:r>
          </a:p>
          <a:p>
            <a:pPr lvl="0"/>
            <a:r>
              <a:rPr lang="en-US" sz="2400" dirty="0" smtClean="0">
                <a:solidFill>
                  <a:prstClr val="black"/>
                </a:solidFill>
              </a:rPr>
              <a:t>    having the particular base for which the reaction mixture is </a:t>
            </a:r>
          </a:p>
          <a:p>
            <a:pPr lvl="0"/>
            <a:r>
              <a:rPr lang="en-US" sz="2400" dirty="0" smtClean="0">
                <a:solidFill>
                  <a:prstClr val="black"/>
                </a:solidFill>
              </a:rPr>
              <a:t>    specific.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370975"/>
          </a:xfrm>
          <a:prstGeom prst="rect">
            <a:avLst/>
          </a:prstGeom>
        </p:spPr>
        <p:txBody>
          <a:bodyPr wrap="square">
            <a:spAutoFit/>
          </a:bodyPr>
          <a:lstStyle/>
          <a:p>
            <a:pPr>
              <a:buFont typeface="Arial" pitchFamily="34" charset="0"/>
              <a:buChar char="•"/>
            </a:pPr>
            <a:r>
              <a:rPr lang="en-US" sz="2400" dirty="0" smtClean="0">
                <a:solidFill>
                  <a:schemeClr val="bg1"/>
                </a:solidFill>
              </a:rPr>
              <a:t>  The base-specific cleavage of DNA fragments involves the </a:t>
            </a:r>
          </a:p>
          <a:p>
            <a:r>
              <a:rPr lang="en-US" sz="2400" dirty="0" smtClean="0">
                <a:solidFill>
                  <a:schemeClr val="bg1"/>
                </a:solidFill>
              </a:rPr>
              <a:t>    following steps: </a:t>
            </a:r>
          </a:p>
          <a:p>
            <a:r>
              <a:rPr lang="en-US" sz="2400" dirty="0" smtClean="0">
                <a:solidFill>
                  <a:schemeClr val="bg1"/>
                </a:solidFill>
              </a:rPr>
              <a:t>    (1) modification of the concerned base,</a:t>
            </a:r>
          </a:p>
          <a:p>
            <a:r>
              <a:rPr lang="en-US" sz="2400" dirty="0" smtClean="0">
                <a:solidFill>
                  <a:schemeClr val="bg1"/>
                </a:solidFill>
              </a:rPr>
              <a:t>    (2) removal of the modified base from the DNA strand, and </a:t>
            </a:r>
          </a:p>
          <a:p>
            <a:r>
              <a:rPr lang="en-US" sz="2400" dirty="0" smtClean="0">
                <a:solidFill>
                  <a:schemeClr val="bg1"/>
                </a:solidFill>
              </a:rPr>
              <a:t>    (3) induction of strand break (break in the sugar-phosphate back-</a:t>
            </a:r>
          </a:p>
          <a:p>
            <a:r>
              <a:rPr lang="en-US" sz="2400" dirty="0" smtClean="0">
                <a:solidFill>
                  <a:schemeClr val="bg1"/>
                </a:solidFill>
              </a:rPr>
              <a:t>          bone) in the position from which the modified base has been </a:t>
            </a:r>
          </a:p>
          <a:p>
            <a:r>
              <a:rPr lang="en-US" sz="2400" dirty="0" smtClean="0">
                <a:solidFill>
                  <a:schemeClr val="bg1"/>
                </a:solidFill>
              </a:rPr>
              <a:t>          removed. </a:t>
            </a:r>
          </a:p>
          <a:p>
            <a:pPr>
              <a:buFont typeface="Arial" pitchFamily="34" charset="0"/>
              <a:buChar char="•"/>
            </a:pPr>
            <a:r>
              <a:rPr lang="en-US" sz="2400" dirty="0" smtClean="0">
                <a:solidFill>
                  <a:schemeClr val="bg1"/>
                </a:solidFill>
              </a:rPr>
              <a:t>  Such a cleavage generates a mixture of end-</a:t>
            </a:r>
            <a:r>
              <a:rPr lang="en-US" sz="2400" dirty="0" err="1" smtClean="0">
                <a:solidFill>
                  <a:schemeClr val="bg1"/>
                </a:solidFill>
              </a:rPr>
              <a:t>labelled</a:t>
            </a:r>
            <a:r>
              <a:rPr lang="en-US" sz="2400" dirty="0" smtClean="0">
                <a:solidFill>
                  <a:schemeClr val="bg1"/>
                </a:solidFill>
              </a:rPr>
              <a:t> DNA </a:t>
            </a:r>
          </a:p>
          <a:p>
            <a:r>
              <a:rPr lang="en-US" sz="2400" dirty="0" smtClean="0">
                <a:solidFill>
                  <a:schemeClr val="bg1"/>
                </a:solidFill>
              </a:rPr>
              <a:t>   fragments of variable lengths. </a:t>
            </a:r>
          </a:p>
          <a:p>
            <a:pPr>
              <a:buFont typeface="Arial" pitchFamily="34" charset="0"/>
              <a:buChar char="•"/>
            </a:pPr>
            <a:r>
              <a:rPr lang="en-US" sz="2400" dirty="0" smtClean="0">
                <a:solidFill>
                  <a:schemeClr val="bg1"/>
                </a:solidFill>
              </a:rPr>
              <a:t>  Digests of double-stranded DNA are denatured before they are </a:t>
            </a:r>
          </a:p>
          <a:p>
            <a:r>
              <a:rPr lang="en-US" sz="2400" dirty="0" smtClean="0">
                <a:solidFill>
                  <a:schemeClr val="bg1"/>
                </a:solidFill>
              </a:rPr>
              <a:t>    subjected to electrophoresis. The digests from the four reaction </a:t>
            </a:r>
          </a:p>
          <a:p>
            <a:r>
              <a:rPr lang="en-US" sz="2400" dirty="0" smtClean="0">
                <a:solidFill>
                  <a:schemeClr val="bg1"/>
                </a:solidFill>
              </a:rPr>
              <a:t>    mixtures are then subjected to gel electrophoresis in </a:t>
            </a:r>
          </a:p>
          <a:p>
            <a:r>
              <a:rPr lang="en-US" sz="2400" dirty="0" smtClean="0">
                <a:solidFill>
                  <a:schemeClr val="bg1"/>
                </a:solidFill>
              </a:rPr>
              <a:t>    separate lanes of the same gel to separate the fragments  </a:t>
            </a:r>
          </a:p>
          <a:p>
            <a:r>
              <a:rPr lang="en-US" sz="2400" dirty="0" smtClean="0">
                <a:solidFill>
                  <a:schemeClr val="bg1"/>
                </a:solidFill>
              </a:rPr>
              <a:t>    according to their lengths. </a:t>
            </a:r>
          </a:p>
          <a:p>
            <a:pPr>
              <a:buFont typeface="Arial" pitchFamily="34" charset="0"/>
              <a:buChar char="•"/>
            </a:pPr>
            <a:r>
              <a:rPr lang="en-US" sz="2400" dirty="0" smtClean="0">
                <a:solidFill>
                  <a:schemeClr val="bg1"/>
                </a:solidFill>
              </a:rPr>
              <a:t>  The base sequence is determined by sequential reading of the </a:t>
            </a:r>
          </a:p>
          <a:p>
            <a:r>
              <a:rPr lang="en-US" sz="2400" dirty="0" smtClean="0">
                <a:solidFill>
                  <a:schemeClr val="bg1"/>
                </a:solidFill>
              </a:rPr>
              <a:t>    bands developed in the four lanes of the gel through </a:t>
            </a:r>
          </a:p>
          <a:p>
            <a:r>
              <a:rPr lang="en-US" sz="2400" dirty="0" smtClean="0">
                <a:solidFill>
                  <a:schemeClr val="bg1"/>
                </a:solidFill>
              </a:rPr>
              <a:t>    autoradiography</a:t>
            </a:r>
            <a:endParaRPr lang="en-US" sz="24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830997"/>
          </a:xfrm>
          <a:prstGeom prst="rect">
            <a:avLst/>
          </a:prstGeom>
        </p:spPr>
        <p:txBody>
          <a:bodyPr wrap="square">
            <a:spAutoFit/>
          </a:bodyPr>
          <a:lstStyle/>
          <a:p>
            <a:r>
              <a:rPr lang="en-US" sz="2400" dirty="0" smtClean="0">
                <a:solidFill>
                  <a:schemeClr val="bg1"/>
                </a:solidFill>
              </a:rPr>
              <a:t>e.g. Here is a fragment of double stranded DNA, and you do not </a:t>
            </a:r>
          </a:p>
          <a:p>
            <a:r>
              <a:rPr lang="en-US" sz="2400" dirty="0" smtClean="0">
                <a:solidFill>
                  <a:schemeClr val="bg1"/>
                </a:solidFill>
              </a:rPr>
              <a:t>       know  its sequence:</a:t>
            </a:r>
            <a:endParaRPr lang="en-US" sz="2400" dirty="0">
              <a:solidFill>
                <a:schemeClr val="bg1"/>
              </a:solidFill>
            </a:endParaRPr>
          </a:p>
        </p:txBody>
      </p:sp>
      <p:pic>
        <p:nvPicPr>
          <p:cNvPr id="15363" name="Picture 3"/>
          <p:cNvPicPr>
            <a:picLocks noChangeAspect="1" noChangeArrowheads="1"/>
          </p:cNvPicPr>
          <p:nvPr/>
        </p:nvPicPr>
        <p:blipFill>
          <a:blip r:embed="rId2"/>
          <a:srcRect/>
          <a:stretch>
            <a:fillRect/>
          </a:stretch>
        </p:blipFill>
        <p:spPr bwMode="auto">
          <a:xfrm>
            <a:off x="1981200" y="1143000"/>
            <a:ext cx="4724400" cy="2998419"/>
          </a:xfrm>
          <a:prstGeom prst="rect">
            <a:avLst/>
          </a:prstGeom>
          <a:noFill/>
          <a:ln w="28575">
            <a:solidFill>
              <a:srgbClr val="FF0000"/>
            </a:solidFill>
            <a:miter lim="800000"/>
            <a:headEnd/>
            <a:tailEnd/>
          </a:ln>
          <a:effectLst/>
        </p:spPr>
      </p:pic>
      <p:sp>
        <p:nvSpPr>
          <p:cNvPr id="6" name="Rectangle 5"/>
          <p:cNvSpPr/>
          <p:nvPr/>
        </p:nvSpPr>
        <p:spPr>
          <a:xfrm>
            <a:off x="304800" y="4419600"/>
            <a:ext cx="8534400" cy="1569660"/>
          </a:xfrm>
          <a:prstGeom prst="rect">
            <a:avLst/>
          </a:prstGeom>
        </p:spPr>
        <p:txBody>
          <a:bodyPr wrap="square">
            <a:spAutoFit/>
          </a:bodyPr>
          <a:lstStyle/>
          <a:p>
            <a:pPr>
              <a:buFont typeface="Arial" pitchFamily="34" charset="0"/>
              <a:buChar char="•"/>
            </a:pPr>
            <a:r>
              <a:rPr lang="en-US" sz="2400" dirty="0" smtClean="0">
                <a:solidFill>
                  <a:schemeClr val="bg1"/>
                </a:solidFill>
              </a:rPr>
              <a:t>  As the sequence of both strands are unknown, but if we find out </a:t>
            </a:r>
          </a:p>
          <a:p>
            <a:r>
              <a:rPr lang="en-US" sz="2400" dirty="0" smtClean="0">
                <a:solidFill>
                  <a:schemeClr val="bg1"/>
                </a:solidFill>
              </a:rPr>
              <a:t>   the sequence of one strand, we would get to know sequence of </a:t>
            </a:r>
          </a:p>
          <a:p>
            <a:r>
              <a:rPr lang="en-US" sz="2400" dirty="0" smtClean="0">
                <a:solidFill>
                  <a:schemeClr val="bg1"/>
                </a:solidFill>
              </a:rPr>
              <a:t>   other one also. </a:t>
            </a:r>
          </a:p>
          <a:p>
            <a:endParaRPr lang="en-US" sz="24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7" name="Picture 1"/>
          <p:cNvPicPr>
            <a:picLocks noChangeAspect="1" noChangeArrowheads="1"/>
          </p:cNvPicPr>
          <p:nvPr/>
        </p:nvPicPr>
        <p:blipFill>
          <a:blip r:embed="rId2"/>
          <a:srcRect/>
          <a:stretch>
            <a:fillRect/>
          </a:stretch>
        </p:blipFill>
        <p:spPr bwMode="auto">
          <a:xfrm>
            <a:off x="1447800" y="1371600"/>
            <a:ext cx="5871615" cy="3790950"/>
          </a:xfrm>
          <a:prstGeom prst="rect">
            <a:avLst/>
          </a:prstGeom>
          <a:noFill/>
          <a:ln w="28575">
            <a:solidFill>
              <a:srgbClr val="FF0000"/>
            </a:solidFill>
            <a:miter lim="800000"/>
            <a:headEnd/>
            <a:tailEnd/>
          </a:ln>
          <a:effectLst/>
        </p:spPr>
      </p:pic>
      <p:sp>
        <p:nvSpPr>
          <p:cNvPr id="5" name="Rectangle 4"/>
          <p:cNvSpPr/>
          <p:nvPr/>
        </p:nvSpPr>
        <p:spPr>
          <a:xfrm>
            <a:off x="304800" y="304800"/>
            <a:ext cx="8458200" cy="830997"/>
          </a:xfrm>
          <a:prstGeom prst="rect">
            <a:avLst/>
          </a:prstGeom>
        </p:spPr>
        <p:txBody>
          <a:bodyPr wrap="square">
            <a:spAutoFit/>
          </a:bodyPr>
          <a:lstStyle/>
          <a:p>
            <a:pPr lvl="0">
              <a:buFont typeface="Arial" pitchFamily="34" charset="0"/>
              <a:buChar char="•"/>
            </a:pPr>
            <a:r>
              <a:rPr lang="en-US" sz="2400" dirty="0" smtClean="0">
                <a:solidFill>
                  <a:prstClr val="black"/>
                </a:solidFill>
              </a:rPr>
              <a:t>  At first, the double stranded fragment is separated into two </a:t>
            </a:r>
          </a:p>
          <a:p>
            <a:pPr lvl="0"/>
            <a:r>
              <a:rPr lang="en-US" sz="2400" dirty="0" smtClean="0">
                <a:solidFill>
                  <a:prstClr val="black"/>
                </a:solidFill>
              </a:rPr>
              <a:t>   single strands by applying high Temperature or high PH.</a:t>
            </a:r>
            <a:endParaRPr lang="en-US" sz="2400" dirty="0">
              <a:solidFill>
                <a:prstClr val="black"/>
              </a:solidFill>
            </a:endParaRPr>
          </a:p>
        </p:txBody>
      </p:sp>
      <p:sp>
        <p:nvSpPr>
          <p:cNvPr id="6" name="Rectangle 5"/>
          <p:cNvSpPr/>
          <p:nvPr/>
        </p:nvSpPr>
        <p:spPr>
          <a:xfrm>
            <a:off x="304800" y="5410200"/>
            <a:ext cx="8534400" cy="1200329"/>
          </a:xfrm>
          <a:prstGeom prst="rect">
            <a:avLst/>
          </a:prstGeom>
        </p:spPr>
        <p:txBody>
          <a:bodyPr wrap="square">
            <a:spAutoFit/>
          </a:bodyPr>
          <a:lstStyle/>
          <a:p>
            <a:pPr>
              <a:buFont typeface="Arial" pitchFamily="34" charset="0"/>
              <a:buChar char="•"/>
            </a:pPr>
            <a:r>
              <a:rPr lang="en-US" sz="2400" dirty="0" smtClean="0">
                <a:solidFill>
                  <a:schemeClr val="bg1"/>
                </a:solidFill>
              </a:rPr>
              <a:t>  Run the single stranded fragments on gel. </a:t>
            </a:r>
          </a:p>
          <a:p>
            <a:pPr>
              <a:buFont typeface="Arial" pitchFamily="34" charset="0"/>
              <a:buChar char="•"/>
            </a:pPr>
            <a:r>
              <a:rPr lang="en-US" sz="2400" dirty="0" smtClean="0">
                <a:solidFill>
                  <a:schemeClr val="bg1"/>
                </a:solidFill>
              </a:rPr>
              <a:t>  As lighter fragment band will move further than the heavy </a:t>
            </a:r>
          </a:p>
          <a:p>
            <a:r>
              <a:rPr lang="en-US" sz="2400" dirty="0" smtClean="0">
                <a:solidFill>
                  <a:schemeClr val="bg1"/>
                </a:solidFill>
              </a:rPr>
              <a:t>    fragment band.</a:t>
            </a:r>
            <a:endParaRPr lang="en-US" sz="24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1200329"/>
          </a:xfrm>
          <a:prstGeom prst="rect">
            <a:avLst/>
          </a:prstGeom>
        </p:spPr>
        <p:txBody>
          <a:bodyPr wrap="square">
            <a:spAutoFit/>
          </a:bodyPr>
          <a:lstStyle/>
          <a:p>
            <a:pPr>
              <a:buFont typeface="Arial" pitchFamily="34" charset="0"/>
              <a:buChar char="•"/>
            </a:pPr>
            <a:r>
              <a:rPr lang="en-US" sz="2400" dirty="0" smtClean="0">
                <a:solidFill>
                  <a:schemeClr val="bg1"/>
                </a:solidFill>
              </a:rPr>
              <a:t>  Take one of fragment band from the gel. </a:t>
            </a:r>
          </a:p>
          <a:p>
            <a:pPr>
              <a:buFont typeface="Arial" pitchFamily="34" charset="0"/>
              <a:buChar char="•"/>
            </a:pPr>
            <a:r>
              <a:rPr lang="en-US" sz="2400" dirty="0" smtClean="0">
                <a:solidFill>
                  <a:schemeClr val="bg1"/>
                </a:solidFill>
              </a:rPr>
              <a:t>  Remove the Phosphate at 5′ end and incorporate Radioactive </a:t>
            </a:r>
          </a:p>
          <a:p>
            <a:r>
              <a:rPr lang="en-US" sz="2400" dirty="0" smtClean="0">
                <a:solidFill>
                  <a:schemeClr val="bg1"/>
                </a:solidFill>
              </a:rPr>
              <a:t>    Phosphate 32- PO</a:t>
            </a:r>
            <a:r>
              <a:rPr lang="en-US" sz="2400" baseline="-25000" dirty="0" smtClean="0">
                <a:solidFill>
                  <a:schemeClr val="bg1"/>
                </a:solidFill>
              </a:rPr>
              <a:t>4</a:t>
            </a:r>
            <a:r>
              <a:rPr lang="en-US" sz="2400" dirty="0" smtClean="0">
                <a:solidFill>
                  <a:schemeClr val="bg1"/>
                </a:solidFill>
              </a:rPr>
              <a:t> enzymatically.</a:t>
            </a:r>
            <a:endParaRPr lang="en-US" sz="2400" dirty="0">
              <a:solidFill>
                <a:schemeClr val="bg1"/>
              </a:solidFill>
            </a:endParaRPr>
          </a:p>
        </p:txBody>
      </p:sp>
      <p:pic>
        <p:nvPicPr>
          <p:cNvPr id="13313" name="Picture 1"/>
          <p:cNvPicPr>
            <a:picLocks noChangeAspect="1" noChangeArrowheads="1"/>
          </p:cNvPicPr>
          <p:nvPr/>
        </p:nvPicPr>
        <p:blipFill>
          <a:blip r:embed="rId2"/>
          <a:srcRect/>
          <a:stretch>
            <a:fillRect/>
          </a:stretch>
        </p:blipFill>
        <p:spPr bwMode="auto">
          <a:xfrm>
            <a:off x="1828800" y="1676400"/>
            <a:ext cx="4495800" cy="1085850"/>
          </a:xfrm>
          <a:prstGeom prst="rect">
            <a:avLst/>
          </a:prstGeom>
          <a:noFill/>
          <a:ln w="28575">
            <a:solidFill>
              <a:srgbClr val="FF0000"/>
            </a:solidFill>
            <a:miter lim="800000"/>
            <a:headEnd/>
            <a:tailEnd/>
          </a:ln>
          <a:effectLst/>
        </p:spPr>
      </p:pic>
      <p:sp>
        <p:nvSpPr>
          <p:cNvPr id="5" name="Rectangle 4"/>
          <p:cNvSpPr/>
          <p:nvPr/>
        </p:nvSpPr>
        <p:spPr>
          <a:xfrm>
            <a:off x="304800" y="3105835"/>
            <a:ext cx="8458200" cy="461665"/>
          </a:xfrm>
          <a:prstGeom prst="rect">
            <a:avLst/>
          </a:prstGeom>
        </p:spPr>
        <p:txBody>
          <a:bodyPr wrap="square">
            <a:spAutoFit/>
          </a:bodyPr>
          <a:lstStyle/>
          <a:p>
            <a:pPr>
              <a:buFont typeface="Arial" pitchFamily="34" charset="0"/>
              <a:buChar char="•"/>
            </a:pPr>
            <a:r>
              <a:rPr lang="en-US" sz="2400" dirty="0" smtClean="0">
                <a:solidFill>
                  <a:schemeClr val="bg1"/>
                </a:solidFill>
              </a:rPr>
              <a:t>  Now put all the radioactively labelled fragments in four tubes.</a:t>
            </a:r>
            <a:endParaRPr lang="en-US" sz="2400" dirty="0">
              <a:solidFill>
                <a:schemeClr val="bg1"/>
              </a:solidFill>
            </a:endParaRPr>
          </a:p>
        </p:txBody>
      </p:sp>
      <p:pic>
        <p:nvPicPr>
          <p:cNvPr id="13315" name="Picture 3"/>
          <p:cNvPicPr>
            <a:picLocks noChangeAspect="1" noChangeArrowheads="1"/>
          </p:cNvPicPr>
          <p:nvPr/>
        </p:nvPicPr>
        <p:blipFill>
          <a:blip r:embed="rId3"/>
          <a:srcRect/>
          <a:stretch>
            <a:fillRect/>
          </a:stretch>
        </p:blipFill>
        <p:spPr bwMode="auto">
          <a:xfrm>
            <a:off x="1524000" y="3810000"/>
            <a:ext cx="6011863" cy="1943100"/>
          </a:xfrm>
          <a:prstGeom prst="rect">
            <a:avLst/>
          </a:prstGeom>
          <a:noFill/>
          <a:ln w="28575">
            <a:solidFill>
              <a:srgbClr val="FF0000"/>
            </a:solidFill>
            <a:miter lim="800000"/>
            <a:headEnd/>
            <a:tailEnd/>
          </a:ln>
          <a:effectLst/>
        </p:spPr>
      </p:pic>
      <p:sp>
        <p:nvSpPr>
          <p:cNvPr id="8" name="TextBox 7"/>
          <p:cNvSpPr txBox="1"/>
          <p:nvPr/>
        </p:nvSpPr>
        <p:spPr>
          <a:xfrm>
            <a:off x="2438400" y="5105400"/>
            <a:ext cx="692818" cy="369332"/>
          </a:xfrm>
          <a:prstGeom prst="rect">
            <a:avLst/>
          </a:prstGeom>
          <a:noFill/>
        </p:spPr>
        <p:txBody>
          <a:bodyPr wrap="none" rtlCol="0">
            <a:spAutoFit/>
          </a:bodyPr>
          <a:lstStyle/>
          <a:p>
            <a:r>
              <a:rPr lang="en-US" b="1" dirty="0" smtClean="0">
                <a:solidFill>
                  <a:schemeClr val="bg1"/>
                </a:solidFill>
              </a:rPr>
              <a:t>A + G</a:t>
            </a:r>
            <a:endParaRPr lang="en-US" b="1" dirty="0">
              <a:solidFill>
                <a:schemeClr val="bg1"/>
              </a:solidFill>
            </a:endParaRPr>
          </a:p>
        </p:txBody>
      </p:sp>
      <p:sp>
        <p:nvSpPr>
          <p:cNvPr id="9" name="Rectangle 8"/>
          <p:cNvSpPr/>
          <p:nvPr/>
        </p:nvSpPr>
        <p:spPr>
          <a:xfrm>
            <a:off x="3886200" y="5105400"/>
            <a:ext cx="324128" cy="369332"/>
          </a:xfrm>
          <a:prstGeom prst="rect">
            <a:avLst/>
          </a:prstGeom>
        </p:spPr>
        <p:txBody>
          <a:bodyPr wrap="none">
            <a:spAutoFit/>
          </a:bodyPr>
          <a:lstStyle/>
          <a:p>
            <a:r>
              <a:rPr lang="en-US" b="1" dirty="0" smtClean="0">
                <a:solidFill>
                  <a:schemeClr val="bg1"/>
                </a:solidFill>
              </a:rPr>
              <a:t>A</a:t>
            </a:r>
            <a:endParaRPr lang="en-US" b="1" dirty="0">
              <a:solidFill>
                <a:schemeClr val="bg1"/>
              </a:solidFill>
            </a:endParaRPr>
          </a:p>
        </p:txBody>
      </p:sp>
      <p:sp>
        <p:nvSpPr>
          <p:cNvPr id="10" name="Rectangle 9"/>
          <p:cNvSpPr/>
          <p:nvPr/>
        </p:nvSpPr>
        <p:spPr>
          <a:xfrm>
            <a:off x="5257800" y="5105400"/>
            <a:ext cx="641522" cy="369332"/>
          </a:xfrm>
          <a:prstGeom prst="rect">
            <a:avLst/>
          </a:prstGeom>
        </p:spPr>
        <p:txBody>
          <a:bodyPr wrap="none">
            <a:spAutoFit/>
          </a:bodyPr>
          <a:lstStyle/>
          <a:p>
            <a:r>
              <a:rPr lang="en-US" b="1" dirty="0" smtClean="0">
                <a:solidFill>
                  <a:schemeClr val="bg1"/>
                </a:solidFill>
              </a:rPr>
              <a:t>T + C</a:t>
            </a:r>
            <a:endParaRPr lang="en-US" b="1" dirty="0">
              <a:solidFill>
                <a:schemeClr val="bg1"/>
              </a:solidFill>
            </a:endParaRPr>
          </a:p>
        </p:txBody>
      </p:sp>
      <p:sp>
        <p:nvSpPr>
          <p:cNvPr id="11" name="Rectangle 10"/>
          <p:cNvSpPr/>
          <p:nvPr/>
        </p:nvSpPr>
        <p:spPr>
          <a:xfrm>
            <a:off x="6705600" y="5105400"/>
            <a:ext cx="306494"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smtClean="0">
                <a:solidFill>
                  <a:schemeClr val="bg1"/>
                </a:solidFill>
              </a:rPr>
              <a:t>  Gene cloning is essentially the insertion of a specific piece of </a:t>
            </a:r>
          </a:p>
          <a:p>
            <a:r>
              <a:rPr lang="en-US" sz="2400" dirty="0" smtClean="0">
                <a:solidFill>
                  <a:schemeClr val="bg1"/>
                </a:solidFill>
              </a:rPr>
              <a:t>    foreign DNA into a cell, in such a way that the inserted DNA is </a:t>
            </a:r>
          </a:p>
          <a:p>
            <a:r>
              <a:rPr lang="en-US" sz="2400" dirty="0" smtClean="0">
                <a:solidFill>
                  <a:schemeClr val="bg1"/>
                </a:solidFill>
              </a:rPr>
              <a:t>    replicated and handed on to daughter cells during cell division. </a:t>
            </a:r>
          </a:p>
          <a:p>
            <a:pPr>
              <a:buFont typeface="Arial" pitchFamily="34" charset="0"/>
              <a:buChar char="•"/>
            </a:pPr>
            <a:r>
              <a:rPr lang="en-US" sz="2400" dirty="0" smtClean="0">
                <a:solidFill>
                  <a:schemeClr val="bg1"/>
                </a:solidFill>
              </a:rPr>
              <a:t>  This process occurs naturally, as demonstrated by the rapid </a:t>
            </a:r>
          </a:p>
          <a:p>
            <a:r>
              <a:rPr lang="en-US" sz="2400" dirty="0" smtClean="0">
                <a:solidFill>
                  <a:schemeClr val="bg1"/>
                </a:solidFill>
              </a:rPr>
              <a:t>    spread of multiple resistance to antibiotics through populations </a:t>
            </a:r>
          </a:p>
          <a:p>
            <a:r>
              <a:rPr lang="en-US" sz="2400" dirty="0" smtClean="0">
                <a:solidFill>
                  <a:schemeClr val="bg1"/>
                </a:solidFill>
              </a:rPr>
              <a:t>    of bacteria under the appropriate selective pressure. However, </a:t>
            </a:r>
          </a:p>
          <a:p>
            <a:r>
              <a:rPr lang="en-US" sz="2400" dirty="0" smtClean="0">
                <a:solidFill>
                  <a:schemeClr val="bg1"/>
                </a:solidFill>
              </a:rPr>
              <a:t>    transfer of DNA normally occurs only between closely related </a:t>
            </a:r>
          </a:p>
          <a:p>
            <a:r>
              <a:rPr lang="en-US" sz="2400" dirty="0" smtClean="0">
                <a:solidFill>
                  <a:schemeClr val="bg1"/>
                </a:solidFill>
              </a:rPr>
              <a:t>    strains of bacteria, and there is little control over which DNA  </a:t>
            </a:r>
          </a:p>
          <a:p>
            <a:r>
              <a:rPr lang="en-US" sz="2400" dirty="0" smtClean="0">
                <a:solidFill>
                  <a:schemeClr val="bg1"/>
                </a:solidFill>
              </a:rPr>
              <a:t>    fragments are transferred. </a:t>
            </a:r>
          </a:p>
          <a:p>
            <a:r>
              <a:rPr lang="en-US" sz="2400" dirty="0" smtClean="0">
                <a:solidFill>
                  <a:schemeClr val="bg1"/>
                </a:solidFill>
              </a:rPr>
              <a:t>The main steps of gene cloning are as follow:</a:t>
            </a:r>
          </a:p>
          <a:p>
            <a:pPr marL="457200" indent="-457200">
              <a:buAutoNum type="arabicParenBoth"/>
            </a:pPr>
            <a:r>
              <a:rPr lang="en-US" sz="2400" dirty="0" smtClean="0">
                <a:solidFill>
                  <a:schemeClr val="bg1"/>
                </a:solidFill>
              </a:rPr>
              <a:t>Isolation of the gene (or other piece of DNA) to be cloned. </a:t>
            </a:r>
          </a:p>
          <a:p>
            <a:pPr marL="457200" indent="-457200">
              <a:buAutoNum type="arabicParenBoth"/>
            </a:pPr>
            <a:r>
              <a:rPr lang="en-US" sz="2400" dirty="0" smtClean="0">
                <a:solidFill>
                  <a:schemeClr val="bg1"/>
                </a:solidFill>
              </a:rPr>
              <a:t>Insertion of the gene into another piece of DNA, called a vector, which will allow it to be taken up by bacteria and replicated within them as the cells grow and divide.</a:t>
            </a:r>
          </a:p>
          <a:p>
            <a:pPr marL="457200" indent="-457200">
              <a:buAutoNum type="arabicParenBoth"/>
            </a:pPr>
            <a:r>
              <a:rPr lang="en-US" sz="2400" dirty="0" smtClean="0">
                <a:solidFill>
                  <a:schemeClr val="bg1"/>
                </a:solidFill>
              </a:rPr>
              <a:t>Transfer of the recombinant vectors into bacterial cells, either by transformation or by infection using viruses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893647"/>
          </a:xfrm>
          <a:prstGeom prst="rect">
            <a:avLst/>
          </a:prstGeom>
        </p:spPr>
        <p:txBody>
          <a:bodyPr wrap="square">
            <a:spAutoFit/>
          </a:bodyPr>
          <a:lstStyle/>
          <a:p>
            <a:r>
              <a:rPr lang="en-US" sz="2400" b="1" dirty="0" smtClean="0">
                <a:solidFill>
                  <a:srgbClr val="FF0000"/>
                </a:solidFill>
              </a:rPr>
              <a:t>Tube 1 </a:t>
            </a:r>
            <a:r>
              <a:rPr lang="en-US" sz="2400" dirty="0" smtClean="0">
                <a:solidFill>
                  <a:schemeClr val="bg1"/>
                </a:solidFill>
              </a:rPr>
              <a:t>: </a:t>
            </a:r>
          </a:p>
          <a:p>
            <a:pPr>
              <a:buFont typeface="Arial" pitchFamily="34" charset="0"/>
              <a:buChar char="•"/>
            </a:pPr>
            <a:r>
              <a:rPr lang="en-US" sz="2400" dirty="0" smtClean="0">
                <a:solidFill>
                  <a:schemeClr val="bg1"/>
                </a:solidFill>
              </a:rPr>
              <a:t>  Increase Temperature and PH(by adding NAOH), that would </a:t>
            </a:r>
          </a:p>
          <a:p>
            <a:r>
              <a:rPr lang="en-US" sz="2400" dirty="0" smtClean="0">
                <a:solidFill>
                  <a:schemeClr val="bg1"/>
                </a:solidFill>
              </a:rPr>
              <a:t>   cause fragments to break down. Dimethyl sulfate will be added </a:t>
            </a:r>
          </a:p>
          <a:p>
            <a:r>
              <a:rPr lang="en-US" sz="2400" dirty="0" smtClean="0">
                <a:solidFill>
                  <a:schemeClr val="bg1"/>
                </a:solidFill>
              </a:rPr>
              <a:t>   that would make cuts at Adenine and Guanine positions. </a:t>
            </a:r>
          </a:p>
          <a:p>
            <a:r>
              <a:rPr lang="en-US" sz="2400" b="1" dirty="0" smtClean="0">
                <a:solidFill>
                  <a:srgbClr val="FF0000"/>
                </a:solidFill>
              </a:rPr>
              <a:t>Tube 2</a:t>
            </a:r>
            <a:r>
              <a:rPr lang="en-US" sz="2400" dirty="0" smtClean="0">
                <a:solidFill>
                  <a:schemeClr val="bg1"/>
                </a:solidFill>
              </a:rPr>
              <a:t>: </a:t>
            </a:r>
          </a:p>
          <a:p>
            <a:pPr>
              <a:buFont typeface="Arial" pitchFamily="34" charset="0"/>
              <a:buChar char="•"/>
            </a:pPr>
            <a:r>
              <a:rPr lang="en-US" sz="2400" dirty="0" smtClean="0">
                <a:solidFill>
                  <a:schemeClr val="bg1"/>
                </a:solidFill>
              </a:rPr>
              <a:t>  Dimethyl sulfate and dilute HCL will be added that would cuts the </a:t>
            </a:r>
          </a:p>
          <a:p>
            <a:r>
              <a:rPr lang="en-US" sz="2400" dirty="0" smtClean="0">
                <a:solidFill>
                  <a:schemeClr val="bg1"/>
                </a:solidFill>
              </a:rPr>
              <a:t>   fragment at Adenine position. </a:t>
            </a:r>
          </a:p>
          <a:p>
            <a:r>
              <a:rPr lang="en-US" sz="2400" b="1" dirty="0" smtClean="0">
                <a:solidFill>
                  <a:srgbClr val="FF0000"/>
                </a:solidFill>
              </a:rPr>
              <a:t>Tube 3</a:t>
            </a:r>
            <a:r>
              <a:rPr lang="en-US" sz="2400" dirty="0" smtClean="0">
                <a:solidFill>
                  <a:schemeClr val="bg1"/>
                </a:solidFill>
              </a:rPr>
              <a:t>: </a:t>
            </a:r>
          </a:p>
          <a:p>
            <a:pPr>
              <a:buFont typeface="Arial" pitchFamily="34" charset="0"/>
              <a:buChar char="•"/>
            </a:pPr>
            <a:r>
              <a:rPr lang="en-US" sz="2400" dirty="0" smtClean="0">
                <a:solidFill>
                  <a:schemeClr val="bg1"/>
                </a:solidFill>
              </a:rPr>
              <a:t>  Reagents Hydrazine and Piperidine are added that would cuts the </a:t>
            </a:r>
          </a:p>
          <a:p>
            <a:r>
              <a:rPr lang="en-US" sz="2400" dirty="0" smtClean="0">
                <a:solidFill>
                  <a:schemeClr val="bg1"/>
                </a:solidFill>
              </a:rPr>
              <a:t>   fragment at position Cytocine and Thymine. </a:t>
            </a:r>
          </a:p>
          <a:p>
            <a:r>
              <a:rPr lang="en-US" sz="2400" b="1" dirty="0" smtClean="0">
                <a:solidFill>
                  <a:srgbClr val="FF0000"/>
                </a:solidFill>
              </a:rPr>
              <a:t>Tube 4</a:t>
            </a:r>
            <a:r>
              <a:rPr lang="en-US" sz="2400" dirty="0" smtClean="0">
                <a:solidFill>
                  <a:schemeClr val="bg1"/>
                </a:solidFill>
              </a:rPr>
              <a:t>: </a:t>
            </a:r>
          </a:p>
          <a:p>
            <a:pPr>
              <a:buFont typeface="Arial" pitchFamily="34" charset="0"/>
              <a:buChar char="•"/>
            </a:pPr>
            <a:r>
              <a:rPr lang="en-US" sz="2400" dirty="0" smtClean="0">
                <a:solidFill>
                  <a:schemeClr val="bg1"/>
                </a:solidFill>
              </a:rPr>
              <a:t>  In the last tube, Hydrazine, Piperdine and NACL is added that </a:t>
            </a:r>
          </a:p>
          <a:p>
            <a:r>
              <a:rPr lang="en-US" sz="2400" dirty="0" smtClean="0">
                <a:solidFill>
                  <a:schemeClr val="bg1"/>
                </a:solidFill>
              </a:rPr>
              <a:t>   would cuts the fragment at Cytocine position</a:t>
            </a:r>
            <a:endParaRPr lang="en-US" sz="24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830997"/>
          </a:xfrm>
          <a:prstGeom prst="rect">
            <a:avLst/>
          </a:prstGeom>
        </p:spPr>
        <p:txBody>
          <a:bodyPr wrap="square">
            <a:spAutoFit/>
          </a:bodyPr>
          <a:lstStyle/>
          <a:p>
            <a:pPr>
              <a:buFont typeface="Arial" pitchFamily="34" charset="0"/>
              <a:buChar char="•"/>
            </a:pPr>
            <a:r>
              <a:rPr lang="en-US" sz="2400" dirty="0" smtClean="0">
                <a:solidFill>
                  <a:schemeClr val="bg1"/>
                </a:solidFill>
              </a:rPr>
              <a:t>  After chemical degradation, we would get following radioactively  </a:t>
            </a:r>
          </a:p>
          <a:p>
            <a:r>
              <a:rPr lang="en-US" sz="2400" dirty="0" smtClean="0">
                <a:solidFill>
                  <a:schemeClr val="bg1"/>
                </a:solidFill>
              </a:rPr>
              <a:t>   labelled fragments from each tube: </a:t>
            </a:r>
            <a:endParaRPr lang="en-US" sz="2400" dirty="0">
              <a:solidFill>
                <a:schemeClr val="bg1"/>
              </a:solidFill>
            </a:endParaRPr>
          </a:p>
        </p:txBody>
      </p:sp>
      <p:pic>
        <p:nvPicPr>
          <p:cNvPr id="11265" name="Picture 1"/>
          <p:cNvPicPr>
            <a:picLocks noChangeAspect="1" noChangeArrowheads="1"/>
          </p:cNvPicPr>
          <p:nvPr/>
        </p:nvPicPr>
        <p:blipFill>
          <a:blip r:embed="rId2"/>
          <a:srcRect/>
          <a:stretch>
            <a:fillRect/>
          </a:stretch>
        </p:blipFill>
        <p:spPr bwMode="auto">
          <a:xfrm>
            <a:off x="1143000" y="2590800"/>
            <a:ext cx="3124200" cy="2209800"/>
          </a:xfrm>
          <a:prstGeom prst="rect">
            <a:avLst/>
          </a:prstGeom>
          <a:noFill/>
          <a:ln w="28575">
            <a:solidFill>
              <a:srgbClr val="FF0000"/>
            </a:solid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1143000" y="4953000"/>
            <a:ext cx="3144252" cy="1676400"/>
          </a:xfrm>
          <a:prstGeom prst="rect">
            <a:avLst/>
          </a:prstGeom>
          <a:noFill/>
          <a:ln w="28575">
            <a:solidFill>
              <a:srgbClr val="FF0000"/>
            </a:solid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5486400" y="2590799"/>
            <a:ext cx="3124200" cy="2209801"/>
          </a:xfrm>
          <a:prstGeom prst="rect">
            <a:avLst/>
          </a:prstGeom>
          <a:noFill/>
          <a:ln w="38100">
            <a:solidFill>
              <a:srgbClr val="FF0000"/>
            </a:solidFill>
            <a:miter lim="800000"/>
            <a:headEnd/>
            <a:tailEnd/>
          </a:ln>
          <a:effectLst/>
        </p:spPr>
      </p:pic>
      <p:pic>
        <p:nvPicPr>
          <p:cNvPr id="11268" name="Picture 4"/>
          <p:cNvPicPr>
            <a:picLocks noChangeAspect="1" noChangeArrowheads="1"/>
          </p:cNvPicPr>
          <p:nvPr/>
        </p:nvPicPr>
        <p:blipFill>
          <a:blip r:embed="rId5"/>
          <a:srcRect/>
          <a:stretch>
            <a:fillRect/>
          </a:stretch>
        </p:blipFill>
        <p:spPr bwMode="auto">
          <a:xfrm>
            <a:off x="5486400" y="5181600"/>
            <a:ext cx="3124200" cy="1295400"/>
          </a:xfrm>
          <a:prstGeom prst="rect">
            <a:avLst/>
          </a:prstGeom>
          <a:noFill/>
          <a:ln w="28575">
            <a:solidFill>
              <a:srgbClr val="FF0000"/>
            </a:solidFill>
            <a:miter lim="800000"/>
            <a:headEnd/>
            <a:tailEnd/>
          </a:ln>
          <a:effectLst/>
        </p:spPr>
      </p:pic>
      <p:sp>
        <p:nvSpPr>
          <p:cNvPr id="8" name="Rectangle 7"/>
          <p:cNvSpPr/>
          <p:nvPr/>
        </p:nvSpPr>
        <p:spPr>
          <a:xfrm>
            <a:off x="457200" y="2514600"/>
            <a:ext cx="692818" cy="369332"/>
          </a:xfrm>
          <a:prstGeom prst="rect">
            <a:avLst/>
          </a:prstGeom>
        </p:spPr>
        <p:txBody>
          <a:bodyPr wrap="none">
            <a:spAutoFit/>
          </a:bodyPr>
          <a:lstStyle/>
          <a:p>
            <a:r>
              <a:rPr lang="en-US" b="1" dirty="0" smtClean="0">
                <a:solidFill>
                  <a:schemeClr val="bg1"/>
                </a:solidFill>
              </a:rPr>
              <a:t>A + G</a:t>
            </a:r>
            <a:endParaRPr lang="en-US" b="1" dirty="0">
              <a:solidFill>
                <a:schemeClr val="bg1"/>
              </a:solidFill>
            </a:endParaRPr>
          </a:p>
        </p:txBody>
      </p:sp>
      <p:sp>
        <p:nvSpPr>
          <p:cNvPr id="9" name="Rectangle 8"/>
          <p:cNvSpPr/>
          <p:nvPr/>
        </p:nvSpPr>
        <p:spPr>
          <a:xfrm>
            <a:off x="609600" y="4953000"/>
            <a:ext cx="324128" cy="369332"/>
          </a:xfrm>
          <a:prstGeom prst="rect">
            <a:avLst/>
          </a:prstGeom>
        </p:spPr>
        <p:txBody>
          <a:bodyPr wrap="none">
            <a:spAutoFit/>
          </a:bodyPr>
          <a:lstStyle/>
          <a:p>
            <a:r>
              <a:rPr lang="en-US" b="1" dirty="0" smtClean="0">
                <a:solidFill>
                  <a:schemeClr val="bg1"/>
                </a:solidFill>
              </a:rPr>
              <a:t>A</a:t>
            </a:r>
            <a:endParaRPr lang="en-US" b="1" dirty="0">
              <a:solidFill>
                <a:schemeClr val="bg1"/>
              </a:solidFill>
            </a:endParaRPr>
          </a:p>
        </p:txBody>
      </p:sp>
      <p:sp>
        <p:nvSpPr>
          <p:cNvPr id="10" name="Rectangle 9"/>
          <p:cNvSpPr/>
          <p:nvPr/>
        </p:nvSpPr>
        <p:spPr>
          <a:xfrm>
            <a:off x="4800600" y="2514600"/>
            <a:ext cx="641522" cy="369332"/>
          </a:xfrm>
          <a:prstGeom prst="rect">
            <a:avLst/>
          </a:prstGeom>
        </p:spPr>
        <p:txBody>
          <a:bodyPr wrap="none">
            <a:spAutoFit/>
          </a:bodyPr>
          <a:lstStyle/>
          <a:p>
            <a:r>
              <a:rPr lang="en-US" b="1" dirty="0" smtClean="0">
                <a:solidFill>
                  <a:schemeClr val="bg1"/>
                </a:solidFill>
              </a:rPr>
              <a:t>T + C</a:t>
            </a:r>
            <a:endParaRPr lang="en-US" b="1" dirty="0">
              <a:solidFill>
                <a:schemeClr val="bg1"/>
              </a:solidFill>
            </a:endParaRPr>
          </a:p>
        </p:txBody>
      </p:sp>
      <p:sp>
        <p:nvSpPr>
          <p:cNvPr id="11" name="Rectangle 10"/>
          <p:cNvSpPr/>
          <p:nvPr/>
        </p:nvSpPr>
        <p:spPr>
          <a:xfrm>
            <a:off x="5029200" y="5105400"/>
            <a:ext cx="306494"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pic>
        <p:nvPicPr>
          <p:cNvPr id="12" name="Picture 1"/>
          <p:cNvPicPr>
            <a:picLocks noChangeAspect="1" noChangeArrowheads="1"/>
          </p:cNvPicPr>
          <p:nvPr/>
        </p:nvPicPr>
        <p:blipFill>
          <a:blip r:embed="rId6"/>
          <a:srcRect/>
          <a:stretch>
            <a:fillRect/>
          </a:stretch>
        </p:blipFill>
        <p:spPr bwMode="auto">
          <a:xfrm>
            <a:off x="2819400" y="1276350"/>
            <a:ext cx="3733800" cy="1085850"/>
          </a:xfrm>
          <a:prstGeom prst="rect">
            <a:avLst/>
          </a:prstGeom>
          <a:noFill/>
          <a:ln w="28575">
            <a:solidFill>
              <a:srgbClr val="FF0000"/>
            </a:solid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3063274" cy="523220"/>
          </a:xfrm>
          <a:prstGeom prst="rect">
            <a:avLst/>
          </a:prstGeom>
        </p:spPr>
        <p:txBody>
          <a:bodyPr wrap="none">
            <a:spAutoFit/>
          </a:bodyPr>
          <a:lstStyle/>
          <a:p>
            <a:r>
              <a:rPr lang="en-US" sz="2800" b="1" dirty="0" smtClean="0">
                <a:solidFill>
                  <a:srgbClr val="FF0000"/>
                </a:solidFill>
              </a:rPr>
              <a:t>Gel electrophoresis</a:t>
            </a:r>
            <a:endParaRPr lang="en-US" sz="2800" b="1" dirty="0">
              <a:solidFill>
                <a:srgbClr val="FF0000"/>
              </a:solidFill>
            </a:endParaRPr>
          </a:p>
        </p:txBody>
      </p:sp>
      <p:sp>
        <p:nvSpPr>
          <p:cNvPr id="5" name="Rectangle 4"/>
          <p:cNvSpPr/>
          <p:nvPr/>
        </p:nvSpPr>
        <p:spPr>
          <a:xfrm>
            <a:off x="304800" y="762000"/>
            <a:ext cx="4267200" cy="5632311"/>
          </a:xfrm>
          <a:prstGeom prst="rect">
            <a:avLst/>
          </a:prstGeom>
          <a:ln>
            <a:solidFill>
              <a:schemeClr val="bg1"/>
            </a:solidFill>
          </a:ln>
        </p:spPr>
        <p:txBody>
          <a:bodyPr wrap="square">
            <a:spAutoFit/>
          </a:bodyPr>
          <a:lstStyle/>
          <a:p>
            <a:pPr>
              <a:buFont typeface="Arial" pitchFamily="34" charset="0"/>
              <a:buChar char="•"/>
            </a:pPr>
            <a:r>
              <a:rPr lang="en-US" sz="2400" dirty="0" smtClean="0">
                <a:solidFill>
                  <a:schemeClr val="bg1"/>
                </a:solidFill>
              </a:rPr>
              <a:t>  All of the fragments from each </a:t>
            </a:r>
          </a:p>
          <a:p>
            <a:r>
              <a:rPr lang="en-US" sz="2400" dirty="0" smtClean="0">
                <a:solidFill>
                  <a:schemeClr val="bg1"/>
                </a:solidFill>
              </a:rPr>
              <a:t>   four tubes are pour in Gel. </a:t>
            </a:r>
          </a:p>
          <a:p>
            <a:pPr>
              <a:buFont typeface="Arial" pitchFamily="34" charset="0"/>
              <a:buChar char="•"/>
            </a:pPr>
            <a:r>
              <a:rPr lang="en-US" sz="2400" dirty="0" smtClean="0">
                <a:solidFill>
                  <a:schemeClr val="bg1"/>
                </a:solidFill>
              </a:rPr>
              <a:t> Four wells will be make on Gel, </a:t>
            </a:r>
          </a:p>
          <a:p>
            <a:r>
              <a:rPr lang="en-US" sz="2400" dirty="0" smtClean="0">
                <a:solidFill>
                  <a:schemeClr val="bg1"/>
                </a:solidFill>
              </a:rPr>
              <a:t>  in 1</a:t>
            </a:r>
            <a:r>
              <a:rPr lang="en-US" sz="2400" baseline="30000" dirty="0" smtClean="0">
                <a:solidFill>
                  <a:schemeClr val="bg1"/>
                </a:solidFill>
              </a:rPr>
              <a:t>st</a:t>
            </a:r>
            <a:r>
              <a:rPr lang="en-US" sz="2400" dirty="0" smtClean="0">
                <a:solidFill>
                  <a:schemeClr val="bg1"/>
                </a:solidFill>
              </a:rPr>
              <a:t> well, fragments from 1</a:t>
            </a:r>
            <a:r>
              <a:rPr lang="en-US" sz="2400" baseline="30000" dirty="0" smtClean="0">
                <a:solidFill>
                  <a:schemeClr val="bg1"/>
                </a:solidFill>
              </a:rPr>
              <a:t>st </a:t>
            </a:r>
          </a:p>
          <a:p>
            <a:r>
              <a:rPr lang="en-US" sz="2400" baseline="30000" dirty="0" smtClean="0">
                <a:solidFill>
                  <a:schemeClr val="bg1"/>
                </a:solidFill>
              </a:rPr>
              <a:t>   </a:t>
            </a:r>
            <a:r>
              <a:rPr lang="en-US" sz="2400" dirty="0" smtClean="0">
                <a:solidFill>
                  <a:schemeClr val="bg1"/>
                </a:solidFill>
              </a:rPr>
              <a:t>tube is pour, in 2</a:t>
            </a:r>
            <a:r>
              <a:rPr lang="en-US" sz="2400" baseline="30000" dirty="0" smtClean="0">
                <a:solidFill>
                  <a:schemeClr val="bg1"/>
                </a:solidFill>
              </a:rPr>
              <a:t>nd</a:t>
            </a:r>
            <a:r>
              <a:rPr lang="en-US" sz="2400" dirty="0" smtClean="0">
                <a:solidFill>
                  <a:schemeClr val="bg1"/>
                </a:solidFill>
              </a:rPr>
              <a:t> well </a:t>
            </a:r>
          </a:p>
          <a:p>
            <a:r>
              <a:rPr lang="en-US" sz="2400" dirty="0" smtClean="0">
                <a:solidFill>
                  <a:schemeClr val="bg1"/>
                </a:solidFill>
              </a:rPr>
              <a:t>  fragments from 2</a:t>
            </a:r>
            <a:r>
              <a:rPr lang="en-US" sz="2400" baseline="30000" dirty="0" smtClean="0">
                <a:solidFill>
                  <a:schemeClr val="bg1"/>
                </a:solidFill>
              </a:rPr>
              <a:t>nd</a:t>
            </a:r>
            <a:r>
              <a:rPr lang="en-US" sz="2400" dirty="0" smtClean="0">
                <a:solidFill>
                  <a:schemeClr val="bg1"/>
                </a:solidFill>
              </a:rPr>
              <a:t> tubes and </a:t>
            </a:r>
          </a:p>
          <a:p>
            <a:r>
              <a:rPr lang="en-US" sz="2400" dirty="0" smtClean="0">
                <a:solidFill>
                  <a:schemeClr val="bg1"/>
                </a:solidFill>
              </a:rPr>
              <a:t>  so on.  </a:t>
            </a:r>
          </a:p>
          <a:p>
            <a:pPr>
              <a:buFont typeface="Arial" pitchFamily="34" charset="0"/>
              <a:buChar char="•"/>
            </a:pPr>
            <a:r>
              <a:rPr lang="en-US" sz="2400" dirty="0" smtClean="0">
                <a:solidFill>
                  <a:schemeClr val="bg1"/>
                </a:solidFill>
              </a:rPr>
              <a:t> Fragments would separate on </a:t>
            </a:r>
          </a:p>
          <a:p>
            <a:r>
              <a:rPr lang="en-US" sz="2400" dirty="0" smtClean="0">
                <a:solidFill>
                  <a:schemeClr val="bg1"/>
                </a:solidFill>
              </a:rPr>
              <a:t>  Gel according to size. </a:t>
            </a:r>
          </a:p>
          <a:p>
            <a:pPr>
              <a:buFont typeface="Arial" pitchFamily="34" charset="0"/>
              <a:buChar char="•"/>
            </a:pPr>
            <a:r>
              <a:rPr lang="en-US" sz="2400" dirty="0" smtClean="0">
                <a:solidFill>
                  <a:schemeClr val="bg1"/>
                </a:solidFill>
              </a:rPr>
              <a:t> Smaller fragments would move </a:t>
            </a:r>
          </a:p>
          <a:p>
            <a:r>
              <a:rPr lang="en-US" sz="2400" dirty="0" smtClean="0">
                <a:solidFill>
                  <a:schemeClr val="bg1"/>
                </a:solidFill>
              </a:rPr>
              <a:t>   farther than larger fragments. </a:t>
            </a:r>
          </a:p>
          <a:p>
            <a:pPr>
              <a:buFont typeface="Arial" pitchFamily="34" charset="0"/>
              <a:buChar char="•"/>
            </a:pPr>
            <a:r>
              <a:rPr lang="en-US" sz="2400" dirty="0" smtClean="0">
                <a:solidFill>
                  <a:schemeClr val="bg1"/>
                </a:solidFill>
              </a:rPr>
              <a:t> After placing radioactive film </a:t>
            </a:r>
          </a:p>
          <a:p>
            <a:r>
              <a:rPr lang="en-US" sz="2400" dirty="0" smtClean="0">
                <a:solidFill>
                  <a:schemeClr val="bg1"/>
                </a:solidFill>
              </a:rPr>
              <a:t>  on top of gel, radioactive </a:t>
            </a:r>
          </a:p>
          <a:p>
            <a:r>
              <a:rPr lang="en-US" sz="2400" dirty="0" smtClean="0">
                <a:solidFill>
                  <a:schemeClr val="bg1"/>
                </a:solidFill>
              </a:rPr>
              <a:t>  labelled fragments would emit </a:t>
            </a:r>
          </a:p>
          <a:p>
            <a:r>
              <a:rPr lang="en-US" sz="2400" dirty="0" smtClean="0">
                <a:solidFill>
                  <a:schemeClr val="bg1"/>
                </a:solidFill>
              </a:rPr>
              <a:t>  a spot at their position.</a:t>
            </a:r>
            <a:endParaRPr lang="en-US" sz="2400" dirty="0">
              <a:solidFill>
                <a:schemeClr val="bg1"/>
              </a:solidFill>
            </a:endParaRPr>
          </a:p>
        </p:txBody>
      </p:sp>
      <p:pic>
        <p:nvPicPr>
          <p:cNvPr id="10241" name="Picture 1"/>
          <p:cNvPicPr>
            <a:picLocks noChangeAspect="1" noChangeArrowheads="1"/>
          </p:cNvPicPr>
          <p:nvPr/>
        </p:nvPicPr>
        <p:blipFill>
          <a:blip r:embed="rId2"/>
          <a:srcRect/>
          <a:stretch>
            <a:fillRect/>
          </a:stretch>
        </p:blipFill>
        <p:spPr bwMode="auto">
          <a:xfrm>
            <a:off x="4800600" y="990600"/>
            <a:ext cx="3886200" cy="4724400"/>
          </a:xfrm>
          <a:prstGeom prst="rect">
            <a:avLst/>
          </a:prstGeom>
          <a:noFill/>
          <a:ln w="28575">
            <a:solidFill>
              <a:srgbClr val="FF0000"/>
            </a:solid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458200" cy="830997"/>
          </a:xfrm>
          <a:prstGeom prst="rect">
            <a:avLst/>
          </a:prstGeom>
        </p:spPr>
        <p:txBody>
          <a:bodyPr wrap="square">
            <a:spAutoFit/>
          </a:bodyPr>
          <a:lstStyle/>
          <a:p>
            <a:pPr>
              <a:buFont typeface="Arial" pitchFamily="34" charset="0"/>
              <a:buChar char="•"/>
            </a:pPr>
            <a:r>
              <a:rPr lang="en-US" sz="2400" dirty="0" smtClean="0">
                <a:solidFill>
                  <a:schemeClr val="bg1"/>
                </a:solidFill>
              </a:rPr>
              <a:t>  If we see the sequence on gel from 5 prime to 3 prime, and </a:t>
            </a:r>
          </a:p>
          <a:p>
            <a:r>
              <a:rPr lang="en-US" sz="2400" dirty="0" smtClean="0">
                <a:solidFill>
                  <a:schemeClr val="bg1"/>
                </a:solidFill>
              </a:rPr>
              <a:t>   compare it, it is the same sequence that we have at first </a:t>
            </a:r>
            <a:endParaRPr lang="en-US" sz="2400" dirty="0">
              <a:solidFill>
                <a:schemeClr val="bg1"/>
              </a:solidFill>
            </a:endParaRPr>
          </a:p>
        </p:txBody>
      </p:sp>
      <p:pic>
        <p:nvPicPr>
          <p:cNvPr id="9217" name="Picture 1"/>
          <p:cNvPicPr>
            <a:picLocks noChangeAspect="1" noChangeArrowheads="1"/>
          </p:cNvPicPr>
          <p:nvPr/>
        </p:nvPicPr>
        <p:blipFill>
          <a:blip r:embed="rId2"/>
          <a:srcRect/>
          <a:stretch>
            <a:fillRect/>
          </a:stretch>
        </p:blipFill>
        <p:spPr bwMode="auto">
          <a:xfrm>
            <a:off x="609600" y="1219200"/>
            <a:ext cx="3486150" cy="1457325"/>
          </a:xfrm>
          <a:prstGeom prst="rect">
            <a:avLst/>
          </a:prstGeom>
          <a:noFill/>
          <a:ln w="28575">
            <a:solidFill>
              <a:srgbClr val="FF0000"/>
            </a:solid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4800600" y="1219200"/>
            <a:ext cx="3657600" cy="1447800"/>
          </a:xfrm>
          <a:prstGeom prst="rect">
            <a:avLst/>
          </a:prstGeom>
          <a:noFill/>
          <a:ln w="28575">
            <a:solidFill>
              <a:srgbClr val="FF0000"/>
            </a:solidFill>
            <a:miter lim="800000"/>
            <a:headEnd/>
            <a:tailEnd/>
          </a:ln>
          <a:effectLst/>
        </p:spPr>
      </p:pic>
      <p:sp>
        <p:nvSpPr>
          <p:cNvPr id="6" name="Rectangle 5"/>
          <p:cNvSpPr/>
          <p:nvPr/>
        </p:nvSpPr>
        <p:spPr>
          <a:xfrm>
            <a:off x="533400" y="2878991"/>
            <a:ext cx="3581400" cy="3293209"/>
          </a:xfrm>
          <a:prstGeom prst="rect">
            <a:avLst/>
          </a:prstGeom>
          <a:ln>
            <a:solidFill>
              <a:schemeClr val="bg1"/>
            </a:solidFill>
          </a:ln>
        </p:spPr>
        <p:txBody>
          <a:bodyPr wrap="square">
            <a:spAutoFit/>
          </a:bodyPr>
          <a:lstStyle/>
          <a:p>
            <a:r>
              <a:rPr lang="en-US" sz="2400" b="1" dirty="0" smtClean="0">
                <a:solidFill>
                  <a:srgbClr val="C00000"/>
                </a:solidFill>
              </a:rPr>
              <a:t>Advantages</a:t>
            </a:r>
            <a:r>
              <a:rPr lang="en-US" sz="2400" dirty="0" smtClean="0">
                <a:solidFill>
                  <a:schemeClr val="bg1"/>
                </a:solidFill>
              </a:rPr>
              <a:t> </a:t>
            </a:r>
          </a:p>
          <a:p>
            <a:r>
              <a:rPr lang="en-US" sz="2400" dirty="0" smtClean="0">
                <a:solidFill>
                  <a:schemeClr val="bg1"/>
                </a:solidFill>
              </a:rPr>
              <a:t>• </a:t>
            </a:r>
            <a:r>
              <a:rPr lang="en-US" sz="2000" dirty="0" smtClean="0">
                <a:solidFill>
                  <a:schemeClr val="bg1"/>
                </a:solidFill>
              </a:rPr>
              <a:t>Directly read purified DNA. </a:t>
            </a:r>
          </a:p>
          <a:p>
            <a:r>
              <a:rPr lang="en-US" sz="2000" dirty="0" smtClean="0">
                <a:solidFill>
                  <a:schemeClr val="bg1"/>
                </a:solidFill>
              </a:rPr>
              <a:t>• Used sequence heterogeneous </a:t>
            </a:r>
          </a:p>
          <a:p>
            <a:r>
              <a:rPr lang="en-US" sz="2000" dirty="0" smtClean="0">
                <a:solidFill>
                  <a:schemeClr val="bg1"/>
                </a:solidFill>
              </a:rPr>
              <a:t>   DNA as well as Homopolymeric </a:t>
            </a:r>
          </a:p>
          <a:p>
            <a:r>
              <a:rPr lang="en-US" sz="2000" dirty="0" smtClean="0">
                <a:solidFill>
                  <a:schemeClr val="bg1"/>
                </a:solidFill>
              </a:rPr>
              <a:t>   sequences. </a:t>
            </a:r>
          </a:p>
          <a:p>
            <a:r>
              <a:rPr lang="en-US" sz="2000" dirty="0" smtClean="0">
                <a:solidFill>
                  <a:schemeClr val="bg1"/>
                </a:solidFill>
              </a:rPr>
              <a:t>• used to analyze DNA-Protein </a:t>
            </a:r>
          </a:p>
          <a:p>
            <a:r>
              <a:rPr lang="en-US" sz="2000" dirty="0" smtClean="0">
                <a:solidFill>
                  <a:schemeClr val="bg1"/>
                </a:solidFill>
              </a:rPr>
              <a:t>   interaction. </a:t>
            </a:r>
          </a:p>
          <a:p>
            <a:r>
              <a:rPr lang="en-US" sz="2000" dirty="0" smtClean="0">
                <a:solidFill>
                  <a:schemeClr val="bg1"/>
                </a:solidFill>
              </a:rPr>
              <a:t>• Used to analyze </a:t>
            </a:r>
            <a:r>
              <a:rPr lang="en-US" sz="2000" dirty="0" err="1" smtClean="0">
                <a:solidFill>
                  <a:schemeClr val="bg1"/>
                </a:solidFill>
              </a:rPr>
              <a:t>Epigenic</a:t>
            </a:r>
            <a:r>
              <a:rPr lang="en-US" sz="2000" dirty="0" smtClean="0">
                <a:solidFill>
                  <a:schemeClr val="bg1"/>
                </a:solidFill>
              </a:rPr>
              <a:t> </a:t>
            </a:r>
          </a:p>
          <a:p>
            <a:r>
              <a:rPr lang="en-US" sz="2000" dirty="0" smtClean="0">
                <a:solidFill>
                  <a:schemeClr val="bg1"/>
                </a:solidFill>
              </a:rPr>
              <a:t>   modification and nucleic acid </a:t>
            </a:r>
          </a:p>
          <a:p>
            <a:r>
              <a:rPr lang="en-US" sz="2000" dirty="0" smtClean="0">
                <a:solidFill>
                  <a:schemeClr val="bg1"/>
                </a:solidFill>
              </a:rPr>
              <a:t>   structure.</a:t>
            </a:r>
            <a:endParaRPr lang="en-US" sz="2000" dirty="0">
              <a:solidFill>
                <a:schemeClr val="bg1"/>
              </a:solidFill>
            </a:endParaRPr>
          </a:p>
        </p:txBody>
      </p:sp>
      <p:sp>
        <p:nvSpPr>
          <p:cNvPr id="7" name="Rectangle 6"/>
          <p:cNvSpPr/>
          <p:nvPr/>
        </p:nvSpPr>
        <p:spPr>
          <a:xfrm>
            <a:off x="4800600" y="2861370"/>
            <a:ext cx="3657600" cy="3539430"/>
          </a:xfrm>
          <a:prstGeom prst="rect">
            <a:avLst/>
          </a:prstGeom>
          <a:ln>
            <a:solidFill>
              <a:schemeClr val="bg1"/>
            </a:solidFill>
          </a:ln>
        </p:spPr>
        <p:txBody>
          <a:bodyPr wrap="square">
            <a:spAutoFit/>
          </a:bodyPr>
          <a:lstStyle/>
          <a:p>
            <a:r>
              <a:rPr lang="en-US" sz="2400" b="1" dirty="0" smtClean="0">
                <a:solidFill>
                  <a:srgbClr val="C00000"/>
                </a:solidFill>
              </a:rPr>
              <a:t>Disadvantages</a:t>
            </a:r>
            <a:r>
              <a:rPr lang="en-US" sz="2000" dirty="0" smtClean="0">
                <a:solidFill>
                  <a:schemeClr val="bg1"/>
                </a:solidFill>
              </a:rPr>
              <a:t> </a:t>
            </a:r>
          </a:p>
          <a:p>
            <a:r>
              <a:rPr lang="en-US" sz="2000" dirty="0" smtClean="0">
                <a:solidFill>
                  <a:schemeClr val="bg1"/>
                </a:solidFill>
              </a:rPr>
              <a:t>• Use of toxic chemicals and </a:t>
            </a:r>
          </a:p>
          <a:p>
            <a:r>
              <a:rPr lang="en-US" sz="2000" dirty="0" smtClean="0">
                <a:solidFill>
                  <a:schemeClr val="bg1"/>
                </a:solidFill>
              </a:rPr>
              <a:t>   extensive use of radioactive </a:t>
            </a:r>
          </a:p>
          <a:p>
            <a:r>
              <a:rPr lang="en-US" sz="2000" dirty="0" smtClean="0">
                <a:solidFill>
                  <a:schemeClr val="bg1"/>
                </a:solidFill>
              </a:rPr>
              <a:t>   isotopes highly poisonous and </a:t>
            </a:r>
          </a:p>
          <a:p>
            <a:r>
              <a:rPr lang="en-US" sz="2000" dirty="0" smtClean="0">
                <a:solidFill>
                  <a:schemeClr val="bg1"/>
                </a:solidFill>
              </a:rPr>
              <a:t>   unstable. </a:t>
            </a:r>
          </a:p>
          <a:p>
            <a:r>
              <a:rPr lang="en-US" sz="2000" dirty="0" smtClean="0">
                <a:solidFill>
                  <a:schemeClr val="bg1"/>
                </a:solidFill>
              </a:rPr>
              <a:t>• Cannot read more than 500bp. • Setup is quite complex. </a:t>
            </a:r>
          </a:p>
          <a:p>
            <a:r>
              <a:rPr lang="en-US" sz="2000" dirty="0" smtClean="0">
                <a:solidFill>
                  <a:schemeClr val="bg1"/>
                </a:solidFill>
              </a:rPr>
              <a:t>• It is difficult to make </a:t>
            </a:r>
            <a:r>
              <a:rPr lang="en-US" sz="2000" dirty="0" err="1" smtClean="0">
                <a:solidFill>
                  <a:schemeClr val="bg1"/>
                </a:solidFill>
              </a:rPr>
              <a:t>Maxam</a:t>
            </a:r>
            <a:r>
              <a:rPr lang="en-US" sz="2000" dirty="0" smtClean="0">
                <a:solidFill>
                  <a:schemeClr val="bg1"/>
                </a:solidFill>
              </a:rPr>
              <a:t>-</a:t>
            </a:r>
          </a:p>
          <a:p>
            <a:r>
              <a:rPr lang="en-US" sz="2000" dirty="0" smtClean="0">
                <a:solidFill>
                  <a:schemeClr val="bg1"/>
                </a:solidFill>
              </a:rPr>
              <a:t>   Gilbert DNA sequencing kit. </a:t>
            </a:r>
          </a:p>
          <a:p>
            <a:r>
              <a:rPr lang="en-US" sz="2000" dirty="0" smtClean="0">
                <a:solidFill>
                  <a:schemeClr val="bg1"/>
                </a:solidFill>
              </a:rPr>
              <a:t>• Read size decrease with </a:t>
            </a:r>
          </a:p>
          <a:p>
            <a:r>
              <a:rPr lang="en-US" sz="2000" dirty="0" smtClean="0">
                <a:solidFill>
                  <a:schemeClr val="bg1"/>
                </a:solidFill>
              </a:rPr>
              <a:t>   incomplete cleavage reactions.</a:t>
            </a:r>
            <a:endParaRPr lang="en-US" sz="20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555641"/>
          </a:xfrm>
          <a:prstGeom prst="rect">
            <a:avLst/>
          </a:prstGeom>
        </p:spPr>
        <p:txBody>
          <a:bodyPr wrap="square">
            <a:spAutoFit/>
          </a:bodyPr>
          <a:lstStyle/>
          <a:p>
            <a:r>
              <a:rPr lang="en-US" sz="2800" b="1" dirty="0" smtClean="0">
                <a:solidFill>
                  <a:srgbClr val="C00000"/>
                </a:solidFill>
              </a:rPr>
              <a:t>(b) Sanger Coulson method (Enzymatic Procedure) </a:t>
            </a:r>
          </a:p>
          <a:p>
            <a:r>
              <a:rPr lang="en-US" sz="2800" b="1" dirty="0" smtClean="0">
                <a:solidFill>
                  <a:srgbClr val="C00000"/>
                </a:solidFill>
              </a:rPr>
              <a:t>      (Chain Termination Method)</a:t>
            </a:r>
          </a:p>
          <a:p>
            <a:endParaRPr lang="en-US" sz="2800" b="1" dirty="0" smtClean="0">
              <a:solidFill>
                <a:srgbClr val="C00000"/>
              </a:solidFill>
            </a:endParaRPr>
          </a:p>
          <a:p>
            <a:pPr>
              <a:buFont typeface="Arial" pitchFamily="34" charset="0"/>
              <a:buChar char="•"/>
            </a:pPr>
            <a:r>
              <a:rPr lang="en-US" sz="2400" b="1" dirty="0" smtClean="0">
                <a:solidFill>
                  <a:srgbClr val="C00000"/>
                </a:solidFill>
              </a:rPr>
              <a:t> </a:t>
            </a:r>
            <a:r>
              <a:rPr lang="en-US" sz="2400" dirty="0" smtClean="0">
                <a:solidFill>
                  <a:schemeClr val="bg1"/>
                </a:solidFill>
              </a:rPr>
              <a:t> The second technique is an enzymatic procedure, commonly </a:t>
            </a:r>
          </a:p>
          <a:p>
            <a:r>
              <a:rPr lang="en-US" sz="2400" dirty="0" smtClean="0">
                <a:solidFill>
                  <a:schemeClr val="bg1"/>
                </a:solidFill>
              </a:rPr>
              <a:t>    referred to Sanger Coulson method, developed by F. Sanger and </a:t>
            </a:r>
          </a:p>
          <a:p>
            <a:r>
              <a:rPr lang="en-US" sz="2400" dirty="0" smtClean="0">
                <a:solidFill>
                  <a:schemeClr val="bg1"/>
                </a:solidFill>
              </a:rPr>
              <a:t>    coworkers. </a:t>
            </a:r>
          </a:p>
          <a:p>
            <a:pPr>
              <a:buFont typeface="Arial" pitchFamily="34" charset="0"/>
              <a:buChar char="•"/>
            </a:pPr>
            <a:r>
              <a:rPr lang="en-US" sz="2400" dirty="0" smtClean="0">
                <a:solidFill>
                  <a:schemeClr val="bg1"/>
                </a:solidFill>
              </a:rPr>
              <a:t>  Developed by Frederick Sanger and colleagues in 1977, it was the </a:t>
            </a:r>
          </a:p>
          <a:p>
            <a:r>
              <a:rPr lang="en-US" sz="2400" dirty="0" smtClean="0">
                <a:solidFill>
                  <a:schemeClr val="bg1"/>
                </a:solidFill>
              </a:rPr>
              <a:t>    most widely used sequencing method for approximately 25 years </a:t>
            </a:r>
          </a:p>
          <a:p>
            <a:r>
              <a:rPr lang="en-US" sz="2400" dirty="0" smtClean="0">
                <a:solidFill>
                  <a:schemeClr val="bg1"/>
                </a:solidFill>
              </a:rPr>
              <a:t>    after its discovery .He got NOBEL PRIZE in 1980.</a:t>
            </a:r>
            <a:r>
              <a:rPr lang="en-US" sz="2400" dirty="0" smtClean="0"/>
              <a:t> </a:t>
            </a:r>
            <a:endParaRPr lang="en-US" sz="2400" dirty="0" smtClean="0">
              <a:solidFill>
                <a:schemeClr val="bg1"/>
              </a:solidFill>
            </a:endParaRPr>
          </a:p>
          <a:p>
            <a:pPr>
              <a:buFont typeface="Arial" pitchFamily="34" charset="0"/>
              <a:buChar char="•"/>
            </a:pPr>
            <a:r>
              <a:rPr lang="en-US" sz="2400" dirty="0" smtClean="0">
                <a:solidFill>
                  <a:schemeClr val="bg1"/>
                </a:solidFill>
              </a:rPr>
              <a:t>   In this technique, the DNA fragment to be sequenced is </a:t>
            </a:r>
          </a:p>
          <a:p>
            <a:r>
              <a:rPr lang="en-US" sz="2400" dirty="0" smtClean="0">
                <a:solidFill>
                  <a:schemeClr val="bg1"/>
                </a:solidFill>
              </a:rPr>
              <a:t>    denatured and the complementary strands are separated </a:t>
            </a:r>
          </a:p>
          <a:p>
            <a:r>
              <a:rPr lang="en-US" sz="2400" dirty="0" smtClean="0">
                <a:solidFill>
                  <a:schemeClr val="bg1"/>
                </a:solidFill>
              </a:rPr>
              <a:t>    through electrophoresis. </a:t>
            </a:r>
          </a:p>
          <a:p>
            <a:pPr>
              <a:buFont typeface="Arial" pitchFamily="34" charset="0"/>
              <a:buChar char="•"/>
            </a:pPr>
            <a:r>
              <a:rPr lang="en-US" sz="2400" dirty="0" smtClean="0">
                <a:solidFill>
                  <a:schemeClr val="bg1"/>
                </a:solidFill>
              </a:rPr>
              <a:t>  One of the two complementary strands (or often both the </a:t>
            </a:r>
          </a:p>
          <a:p>
            <a:r>
              <a:rPr lang="en-US" sz="2400" dirty="0" smtClean="0">
                <a:solidFill>
                  <a:schemeClr val="bg1"/>
                </a:solidFill>
              </a:rPr>
              <a:t>    strands, but in separate experiments) is used as template for </a:t>
            </a:r>
          </a:p>
          <a:p>
            <a:r>
              <a:rPr lang="en-US" sz="2400" dirty="0" smtClean="0">
                <a:solidFill>
                  <a:schemeClr val="bg1"/>
                </a:solidFill>
              </a:rPr>
              <a:t>    DNA replication catalyzed by the Klenow fragment (</a:t>
            </a:r>
            <a:r>
              <a:rPr lang="en-US" sz="2400" i="1" dirty="0" smtClean="0">
                <a:solidFill>
                  <a:schemeClr val="bg1"/>
                </a:solidFill>
              </a:rPr>
              <a:t>E. coli </a:t>
            </a:r>
            <a:r>
              <a:rPr lang="en-US" sz="2400" dirty="0" smtClean="0">
                <a:solidFill>
                  <a:schemeClr val="bg1"/>
                </a:solidFill>
              </a:rPr>
              <a:t>DNA </a:t>
            </a:r>
          </a:p>
          <a:p>
            <a:r>
              <a:rPr lang="en-US" sz="2400" dirty="0" smtClean="0">
                <a:solidFill>
                  <a:schemeClr val="bg1"/>
                </a:solidFill>
              </a:rPr>
              <a:t>    polymerase I minus the first of its 323 amino acids, </a:t>
            </a:r>
            <a:r>
              <a:rPr lang="en-US" sz="2400" dirty="0" err="1" smtClean="0">
                <a:solidFill>
                  <a:schemeClr val="bg1"/>
                </a:solidFill>
              </a:rPr>
              <a:t>i.e</a:t>
            </a:r>
            <a:r>
              <a:rPr lang="en-US" sz="2400" dirty="0" smtClean="0">
                <a:solidFill>
                  <a:schemeClr val="bg1"/>
                </a:solidFill>
              </a:rPr>
              <a:t>, the </a:t>
            </a:r>
          </a:p>
          <a:p>
            <a:r>
              <a:rPr lang="en-US" sz="2400" dirty="0" smtClean="0">
                <a:solidFill>
                  <a:schemeClr val="bg1"/>
                </a:solidFill>
              </a:rPr>
              <a:t>    sequence having  5’-- 3’- Exonuclease activity).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304800"/>
            <a:ext cx="8534400" cy="2308324"/>
          </a:xfrm>
          <a:prstGeom prst="rect">
            <a:avLst/>
          </a:prstGeom>
          <a:noFill/>
        </p:spPr>
        <p:txBody>
          <a:bodyPr wrap="square" rtlCol="0">
            <a:spAutoFit/>
          </a:bodyPr>
          <a:lstStyle/>
          <a:p>
            <a:r>
              <a:rPr lang="en-US" sz="2400" b="1" dirty="0" smtClean="0">
                <a:solidFill>
                  <a:srgbClr val="FF0000"/>
                </a:solidFill>
              </a:rPr>
              <a:t>Basic  Principle</a:t>
            </a:r>
            <a:r>
              <a:rPr lang="en-US" sz="2400" dirty="0" smtClean="0"/>
              <a:t> </a:t>
            </a:r>
          </a:p>
          <a:p>
            <a:pPr>
              <a:buFont typeface="Arial" pitchFamily="34" charset="0"/>
              <a:buChar char="•"/>
            </a:pPr>
            <a:r>
              <a:rPr lang="en-US" sz="2400" dirty="0" smtClean="0">
                <a:solidFill>
                  <a:schemeClr val="bg1"/>
                </a:solidFill>
              </a:rPr>
              <a:t>  This method generally is an In-Vitro synthesis of DNA strand and </a:t>
            </a:r>
          </a:p>
          <a:p>
            <a:r>
              <a:rPr lang="en-US" sz="2400" dirty="0" smtClean="0">
                <a:solidFill>
                  <a:schemeClr val="bg1"/>
                </a:solidFill>
              </a:rPr>
              <a:t>    by using terminators (di-deoxynucleotide) the growing strand </a:t>
            </a:r>
          </a:p>
          <a:p>
            <a:r>
              <a:rPr lang="en-US" sz="2400" dirty="0" smtClean="0">
                <a:solidFill>
                  <a:schemeClr val="bg1"/>
                </a:solidFill>
              </a:rPr>
              <a:t>    terminates at specific site. </a:t>
            </a:r>
          </a:p>
          <a:p>
            <a:pPr>
              <a:buFont typeface="Arial" pitchFamily="34" charset="0"/>
              <a:buChar char="•"/>
            </a:pPr>
            <a:r>
              <a:rPr lang="en-US" sz="2400" dirty="0" smtClean="0">
                <a:solidFill>
                  <a:schemeClr val="bg1"/>
                </a:solidFill>
              </a:rPr>
              <a:t>  Upon termination the strands are overlap to got original </a:t>
            </a:r>
          </a:p>
          <a:p>
            <a:r>
              <a:rPr lang="en-US" sz="2400" dirty="0" smtClean="0">
                <a:solidFill>
                  <a:schemeClr val="bg1"/>
                </a:solidFill>
              </a:rPr>
              <a:t>    sequence of unknown DNA Strand.</a:t>
            </a:r>
            <a:endParaRPr lang="en-US" sz="2400" b="1" dirty="0">
              <a:solidFill>
                <a:schemeClr val="bg1"/>
              </a:solidFill>
            </a:endParaRPr>
          </a:p>
        </p:txBody>
      </p:sp>
      <p:pic>
        <p:nvPicPr>
          <p:cNvPr id="7169" name="Picture 1"/>
          <p:cNvPicPr>
            <a:picLocks noChangeAspect="1" noChangeArrowheads="1"/>
          </p:cNvPicPr>
          <p:nvPr/>
        </p:nvPicPr>
        <p:blipFill>
          <a:blip r:embed="rId2"/>
          <a:srcRect/>
          <a:stretch>
            <a:fillRect/>
          </a:stretch>
        </p:blipFill>
        <p:spPr bwMode="auto">
          <a:xfrm>
            <a:off x="2057400" y="2971800"/>
            <a:ext cx="4495800" cy="2667000"/>
          </a:xfrm>
          <a:prstGeom prst="rect">
            <a:avLst/>
          </a:prstGeom>
          <a:noFill/>
          <a:ln w="28575">
            <a:solidFill>
              <a:srgbClr val="FF0000"/>
            </a:solid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1" y="304800"/>
            <a:ext cx="8458199" cy="3108543"/>
          </a:xfrm>
          <a:prstGeom prst="rect">
            <a:avLst/>
          </a:prstGeom>
        </p:spPr>
        <p:txBody>
          <a:bodyPr wrap="square">
            <a:spAutoFit/>
          </a:bodyPr>
          <a:lstStyle/>
          <a:p>
            <a:r>
              <a:rPr lang="en-US" sz="2800" b="1" dirty="0" smtClean="0">
                <a:solidFill>
                  <a:srgbClr val="FF0000"/>
                </a:solidFill>
              </a:rPr>
              <a:t>Requirements</a:t>
            </a:r>
            <a:r>
              <a:rPr lang="en-US" sz="2400" dirty="0" smtClean="0"/>
              <a:t> </a:t>
            </a:r>
          </a:p>
          <a:p>
            <a:pPr>
              <a:buFont typeface="Arial" pitchFamily="34" charset="0"/>
              <a:buChar char="•"/>
            </a:pPr>
            <a:r>
              <a:rPr lang="en-US" sz="2400" dirty="0" smtClean="0">
                <a:solidFill>
                  <a:schemeClr val="bg1"/>
                </a:solidFill>
              </a:rPr>
              <a:t>  Single Stranded template  Primer </a:t>
            </a:r>
          </a:p>
          <a:p>
            <a:pPr>
              <a:buFont typeface="Arial" pitchFamily="34" charset="0"/>
              <a:buChar char="•"/>
            </a:pPr>
            <a:r>
              <a:rPr lang="en-US" sz="2400" dirty="0" smtClean="0">
                <a:solidFill>
                  <a:schemeClr val="bg1"/>
                </a:solidFill>
              </a:rPr>
              <a:t>  DNA polymerase  </a:t>
            </a:r>
          </a:p>
          <a:p>
            <a:pPr>
              <a:buFont typeface="Arial" pitchFamily="34" charset="0"/>
              <a:buChar char="•"/>
            </a:pPr>
            <a:r>
              <a:rPr lang="en-US" sz="2400" dirty="0" smtClean="0">
                <a:solidFill>
                  <a:schemeClr val="bg1"/>
                </a:solidFill>
              </a:rPr>
              <a:t>  Di-</a:t>
            </a:r>
            <a:r>
              <a:rPr lang="en-US" sz="2400" dirty="0" err="1" smtClean="0">
                <a:solidFill>
                  <a:schemeClr val="bg1"/>
                </a:solidFill>
              </a:rPr>
              <a:t>Deoxynucleotide</a:t>
            </a:r>
            <a:r>
              <a:rPr lang="en-US" sz="2400" dirty="0" smtClean="0">
                <a:solidFill>
                  <a:schemeClr val="bg1"/>
                </a:solidFill>
              </a:rPr>
              <a:t>  </a:t>
            </a:r>
          </a:p>
          <a:p>
            <a:pPr>
              <a:buFont typeface="Arial" pitchFamily="34" charset="0"/>
              <a:buChar char="•"/>
            </a:pPr>
            <a:r>
              <a:rPr lang="en-US" sz="2400" dirty="0" smtClean="0">
                <a:solidFill>
                  <a:schemeClr val="bg1"/>
                </a:solidFill>
              </a:rPr>
              <a:t>  The 3′-OH group necessary for formation of the phosphodiester </a:t>
            </a:r>
          </a:p>
          <a:p>
            <a:r>
              <a:rPr lang="en-US" sz="2400" dirty="0" smtClean="0">
                <a:solidFill>
                  <a:schemeClr val="bg1"/>
                </a:solidFill>
              </a:rPr>
              <a:t>    bond is missing in ddNTPs)  </a:t>
            </a:r>
          </a:p>
          <a:p>
            <a:pPr>
              <a:buFont typeface="Arial" pitchFamily="34" charset="0"/>
              <a:buChar char="•"/>
            </a:pPr>
            <a:r>
              <a:rPr lang="en-US" sz="2400" dirty="0" smtClean="0">
                <a:solidFill>
                  <a:schemeClr val="bg1"/>
                </a:solidFill>
              </a:rPr>
              <a:t>  Every nucleotide have its specific </a:t>
            </a:r>
            <a:r>
              <a:rPr lang="en-US" sz="2400" dirty="0" err="1" smtClean="0">
                <a:solidFill>
                  <a:schemeClr val="bg1"/>
                </a:solidFill>
              </a:rPr>
              <a:t>ddNTP</a:t>
            </a:r>
            <a:r>
              <a:rPr lang="en-US" sz="2400" dirty="0" smtClean="0">
                <a:solidFill>
                  <a:schemeClr val="bg1"/>
                </a:solidFill>
              </a:rPr>
              <a:t> form i.e., ddATP, ddGTP  </a:t>
            </a:r>
          </a:p>
          <a:p>
            <a:r>
              <a:rPr lang="en-US" sz="2400" dirty="0" smtClean="0">
                <a:solidFill>
                  <a:schemeClr val="bg1"/>
                </a:solidFill>
              </a:rPr>
              <a:t>   etc. </a:t>
            </a:r>
            <a:endParaRPr lang="en-US" sz="2400" b="1" dirty="0">
              <a:solidFill>
                <a:schemeClr val="bg1"/>
              </a:solidFill>
            </a:endParaRPr>
          </a:p>
        </p:txBody>
      </p:sp>
      <p:pic>
        <p:nvPicPr>
          <p:cNvPr id="6147" name="Picture 3" descr="Sanger's method of gene sequencing - Online Biology Notes"/>
          <p:cNvPicPr>
            <a:picLocks noChangeAspect="1" noChangeArrowheads="1"/>
          </p:cNvPicPr>
          <p:nvPr/>
        </p:nvPicPr>
        <p:blipFill>
          <a:blip r:embed="rId2"/>
          <a:srcRect/>
          <a:stretch>
            <a:fillRect/>
          </a:stretch>
        </p:blipFill>
        <p:spPr bwMode="auto">
          <a:xfrm>
            <a:off x="990600" y="3581400"/>
            <a:ext cx="7239000" cy="2743200"/>
          </a:xfrm>
          <a:prstGeom prst="rect">
            <a:avLst/>
          </a:prstGeom>
          <a:noFill/>
          <a:ln w="28575">
            <a:solidFill>
              <a:srgbClr val="FF0000"/>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hosphodiester bond - The School of Biomedical Sciences Wiki"/>
          <p:cNvPicPr>
            <a:picLocks noChangeAspect="1" noChangeArrowheads="1"/>
          </p:cNvPicPr>
          <p:nvPr/>
        </p:nvPicPr>
        <p:blipFill>
          <a:blip r:embed="rId2"/>
          <a:srcRect/>
          <a:stretch>
            <a:fillRect/>
          </a:stretch>
        </p:blipFill>
        <p:spPr bwMode="auto">
          <a:xfrm>
            <a:off x="990600" y="1295400"/>
            <a:ext cx="7353300" cy="4876801"/>
          </a:xfrm>
          <a:prstGeom prst="rect">
            <a:avLst/>
          </a:prstGeom>
          <a:noFill/>
          <a:ln w="28575">
            <a:solidFill>
              <a:srgbClr val="FF0000"/>
            </a:solidFill>
          </a:ln>
        </p:spPr>
      </p:pic>
      <p:sp>
        <p:nvSpPr>
          <p:cNvPr id="5" name="TextBox 4"/>
          <p:cNvSpPr txBox="1"/>
          <p:nvPr/>
        </p:nvSpPr>
        <p:spPr>
          <a:xfrm>
            <a:off x="990600" y="609600"/>
            <a:ext cx="2918556" cy="461665"/>
          </a:xfrm>
          <a:prstGeom prst="rect">
            <a:avLst/>
          </a:prstGeom>
          <a:noFill/>
        </p:spPr>
        <p:txBody>
          <a:bodyPr wrap="none" rtlCol="0">
            <a:spAutoFit/>
          </a:bodyPr>
          <a:lstStyle/>
          <a:p>
            <a:r>
              <a:rPr lang="en-US" sz="2400" b="1" dirty="0" smtClean="0">
                <a:solidFill>
                  <a:srgbClr val="FF0000"/>
                </a:solidFill>
              </a:rPr>
              <a:t>Phosphodiester Bond</a:t>
            </a:r>
            <a:endParaRPr lang="en-US" sz="2400" b="1"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458200" cy="6001643"/>
          </a:xfrm>
          <a:prstGeom prst="rect">
            <a:avLst/>
          </a:prstGeom>
        </p:spPr>
        <p:txBody>
          <a:bodyPr wrap="square">
            <a:spAutoFit/>
          </a:bodyPr>
          <a:lstStyle/>
          <a:p>
            <a:r>
              <a:rPr lang="en-US" sz="2400" b="1" dirty="0" smtClean="0">
                <a:solidFill>
                  <a:srgbClr val="FF0000"/>
                </a:solidFill>
              </a:rPr>
              <a:t>Procedure</a:t>
            </a:r>
            <a:r>
              <a:rPr lang="en-US" sz="2400" dirty="0" smtClean="0">
                <a:solidFill>
                  <a:schemeClr val="bg1"/>
                </a:solidFill>
              </a:rPr>
              <a:t>:</a:t>
            </a:r>
          </a:p>
          <a:p>
            <a:pPr>
              <a:buFont typeface="Arial" pitchFamily="34" charset="0"/>
              <a:buChar char="•"/>
            </a:pPr>
            <a:r>
              <a:rPr lang="en-US" sz="2400" dirty="0" smtClean="0">
                <a:solidFill>
                  <a:schemeClr val="bg1"/>
                </a:solidFill>
              </a:rPr>
              <a:t>  Four different reaction mixtures are prepared for the replication </a:t>
            </a:r>
          </a:p>
          <a:p>
            <a:r>
              <a:rPr lang="en-US" sz="2400" dirty="0" smtClean="0">
                <a:solidFill>
                  <a:schemeClr val="bg1"/>
                </a:solidFill>
              </a:rPr>
              <a:t>   of each DNA strand to be sequenced. </a:t>
            </a:r>
          </a:p>
          <a:p>
            <a:pPr>
              <a:buFont typeface="Arial" pitchFamily="34" charset="0"/>
              <a:buChar char="•"/>
            </a:pPr>
            <a:r>
              <a:rPr lang="en-US" sz="2400" dirty="0" smtClean="0">
                <a:solidFill>
                  <a:schemeClr val="bg1"/>
                </a:solidFill>
              </a:rPr>
              <a:t>  In one of the reaction systems, 2’,3’-dideoxycytidine </a:t>
            </a:r>
          </a:p>
          <a:p>
            <a:r>
              <a:rPr lang="en-US" sz="2400" dirty="0" smtClean="0">
                <a:solidFill>
                  <a:schemeClr val="bg1"/>
                </a:solidFill>
              </a:rPr>
              <a:t>    triphosphate (ddCTP) is added in a concentration about 1/100th </a:t>
            </a:r>
          </a:p>
          <a:p>
            <a:r>
              <a:rPr lang="en-US" sz="2400" dirty="0" smtClean="0">
                <a:solidFill>
                  <a:schemeClr val="bg1"/>
                </a:solidFill>
              </a:rPr>
              <a:t>    of the normal deoxycytidine triphosphate present in the system </a:t>
            </a:r>
          </a:p>
          <a:p>
            <a:r>
              <a:rPr lang="en-US" sz="2400" dirty="0" smtClean="0">
                <a:solidFill>
                  <a:schemeClr val="bg1"/>
                </a:solidFill>
              </a:rPr>
              <a:t>    ddCTP acts as a terminator of the polynucleotide chain being </a:t>
            </a:r>
          </a:p>
          <a:p>
            <a:r>
              <a:rPr lang="en-US" sz="2400" dirty="0" smtClean="0">
                <a:solidFill>
                  <a:schemeClr val="bg1"/>
                </a:solidFill>
              </a:rPr>
              <a:t>    newly synthesized on the template strand. </a:t>
            </a:r>
          </a:p>
          <a:p>
            <a:pPr>
              <a:buFont typeface="Arial" pitchFamily="34" charset="0"/>
              <a:buChar char="•"/>
            </a:pPr>
            <a:r>
              <a:rPr lang="en-US" sz="2400" dirty="0" smtClean="0">
                <a:solidFill>
                  <a:schemeClr val="bg1"/>
                </a:solidFill>
              </a:rPr>
              <a:t>  Chain termination by ddCTP is achieved due to the fact that it </a:t>
            </a:r>
          </a:p>
          <a:p>
            <a:r>
              <a:rPr lang="en-US" sz="2400" dirty="0" smtClean="0">
                <a:solidFill>
                  <a:schemeClr val="bg1"/>
                </a:solidFill>
              </a:rPr>
              <a:t>    (and the other 2-3 dideoxynucleotides) does not have a free 3'-</a:t>
            </a:r>
          </a:p>
          <a:p>
            <a:r>
              <a:rPr lang="en-US" sz="2400" dirty="0" smtClean="0">
                <a:solidFill>
                  <a:schemeClr val="bg1"/>
                </a:solidFill>
              </a:rPr>
              <a:t>    OH group as a result of which further nucleotides cannot be </a:t>
            </a:r>
          </a:p>
          <a:p>
            <a:r>
              <a:rPr lang="en-US" sz="2400" dirty="0" smtClean="0">
                <a:solidFill>
                  <a:schemeClr val="bg1"/>
                </a:solidFill>
              </a:rPr>
              <a:t>    added to the new chain. </a:t>
            </a:r>
          </a:p>
          <a:p>
            <a:pPr>
              <a:buFont typeface="Arial" pitchFamily="34" charset="0"/>
              <a:buChar char="•"/>
            </a:pPr>
            <a:r>
              <a:rPr lang="en-US" sz="2400" dirty="0" smtClean="0">
                <a:solidFill>
                  <a:schemeClr val="bg1"/>
                </a:solidFill>
              </a:rPr>
              <a:t>  At the concentration used here, ddCTP would terminate the </a:t>
            </a:r>
          </a:p>
          <a:p>
            <a:r>
              <a:rPr lang="en-US" sz="2400" dirty="0" smtClean="0">
                <a:solidFill>
                  <a:schemeClr val="bg1"/>
                </a:solidFill>
              </a:rPr>
              <a:t>   newly synthesized polynucleotide chains at any one of all the </a:t>
            </a:r>
          </a:p>
          <a:p>
            <a:r>
              <a:rPr lang="en-US" sz="2400" dirty="0" smtClean="0">
                <a:solidFill>
                  <a:schemeClr val="bg1"/>
                </a:solidFill>
              </a:rPr>
              <a:t>   possible sites where cytosine is to be incorporated in the new </a:t>
            </a:r>
          </a:p>
          <a:p>
            <a:r>
              <a:rPr lang="en-US" sz="2400" dirty="0" smtClean="0">
                <a:solidFill>
                  <a:schemeClr val="bg1"/>
                </a:solidFill>
              </a:rPr>
              <a:t>   chain.</a:t>
            </a:r>
            <a:endParaRPr lang="en-US" sz="24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046988"/>
          </a:xfrm>
          <a:prstGeom prst="rect">
            <a:avLst/>
          </a:prstGeom>
        </p:spPr>
        <p:txBody>
          <a:bodyPr wrap="square">
            <a:spAutoFit/>
          </a:bodyPr>
          <a:lstStyle/>
          <a:p>
            <a:pPr>
              <a:buFont typeface="Arial" pitchFamily="34" charset="0"/>
              <a:buChar char="•"/>
            </a:pPr>
            <a:r>
              <a:rPr lang="en-US" sz="2400" dirty="0" smtClean="0">
                <a:solidFill>
                  <a:schemeClr val="bg1"/>
                </a:solidFill>
              </a:rPr>
              <a:t>  In one each of the three other reaction mixtures using the same </a:t>
            </a:r>
          </a:p>
          <a:p>
            <a:r>
              <a:rPr lang="en-US" sz="2400" dirty="0" smtClean="0">
                <a:solidFill>
                  <a:schemeClr val="bg1"/>
                </a:solidFill>
              </a:rPr>
              <a:t>   DNA fragment as template, 2’,3’-dideoxythymidine triphosphate </a:t>
            </a:r>
          </a:p>
          <a:p>
            <a:r>
              <a:rPr lang="en-US" sz="2400" dirty="0" smtClean="0">
                <a:solidFill>
                  <a:schemeClr val="bg1"/>
                </a:solidFill>
              </a:rPr>
              <a:t>   (ddTTP), 2’,3’-dideoxyadenosine triphosphate (ddATP), or 2’,3'-</a:t>
            </a:r>
          </a:p>
          <a:p>
            <a:r>
              <a:rPr lang="en-US" sz="2400" dirty="0" smtClean="0">
                <a:solidFill>
                  <a:schemeClr val="bg1"/>
                </a:solidFill>
              </a:rPr>
              <a:t>   dideoxyguanosine triphosphate (ddGTP) used as chain terminator </a:t>
            </a:r>
          </a:p>
          <a:p>
            <a:r>
              <a:rPr lang="en-US" sz="2400" dirty="0" smtClean="0">
                <a:solidFill>
                  <a:schemeClr val="bg1"/>
                </a:solidFill>
              </a:rPr>
              <a:t>   to terminate the polynucleotide chains at any line of all the </a:t>
            </a:r>
          </a:p>
          <a:p>
            <a:r>
              <a:rPr lang="en-US" sz="2400" dirty="0" smtClean="0">
                <a:solidFill>
                  <a:schemeClr val="bg1"/>
                </a:solidFill>
              </a:rPr>
              <a:t>   positions where T, A or G, respectively, are to be incorporated in </a:t>
            </a:r>
          </a:p>
          <a:p>
            <a:r>
              <a:rPr lang="en-US" sz="2400" dirty="0" smtClean="0">
                <a:solidFill>
                  <a:schemeClr val="bg1"/>
                </a:solidFill>
              </a:rPr>
              <a:t>   the new chain (each 2‘,3‘-dideory nucleotide is used in a separate </a:t>
            </a:r>
          </a:p>
          <a:p>
            <a:r>
              <a:rPr lang="en-US" sz="2400" dirty="0" smtClean="0">
                <a:solidFill>
                  <a:schemeClr val="bg1"/>
                </a:solidFill>
              </a:rPr>
              <a:t>   reaction mixture).</a:t>
            </a:r>
            <a:endParaRPr lang="en-US" sz="2400" dirty="0">
              <a:solidFill>
                <a:schemeClr val="bg1"/>
              </a:solidFill>
            </a:endParaRPr>
          </a:p>
        </p:txBody>
      </p:sp>
      <p:pic>
        <p:nvPicPr>
          <p:cNvPr id="5" name="Picture 8" descr="Sequencing DNA: The Sanger Method – sciencemusicvideos"/>
          <p:cNvPicPr>
            <a:picLocks noChangeAspect="1" noChangeArrowheads="1"/>
          </p:cNvPicPr>
          <p:nvPr/>
        </p:nvPicPr>
        <p:blipFill>
          <a:blip r:embed="rId2"/>
          <a:srcRect/>
          <a:stretch>
            <a:fillRect/>
          </a:stretch>
        </p:blipFill>
        <p:spPr bwMode="auto">
          <a:xfrm>
            <a:off x="1981200" y="3505200"/>
            <a:ext cx="5486400" cy="2751754"/>
          </a:xfrm>
          <a:prstGeom prst="rect">
            <a:avLst/>
          </a:prstGeom>
          <a:noFill/>
          <a:ln w="28575">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1569660"/>
          </a:xfrm>
          <a:prstGeom prst="rect">
            <a:avLst/>
          </a:prstGeom>
        </p:spPr>
        <p:txBody>
          <a:bodyPr wrap="square">
            <a:spAutoFit/>
          </a:bodyPr>
          <a:lstStyle/>
          <a:p>
            <a:pPr marL="457200" indent="-457200">
              <a:buAutoNum type="arabicParenBoth" startAt="4"/>
            </a:pPr>
            <a:r>
              <a:rPr lang="en-US" sz="2400" dirty="0" smtClean="0">
                <a:solidFill>
                  <a:prstClr val="black"/>
                </a:solidFill>
              </a:rPr>
              <a:t>Selection of those cells which contain the desired recombinant </a:t>
            </a:r>
          </a:p>
          <a:p>
            <a:pPr marL="457200" indent="-457200"/>
            <a:r>
              <a:rPr lang="en-US" sz="2400" dirty="0" smtClean="0">
                <a:solidFill>
                  <a:prstClr val="black"/>
                </a:solidFill>
              </a:rPr>
              <a:t>       vectors </a:t>
            </a:r>
          </a:p>
          <a:p>
            <a:pPr marL="457200" indent="-457200"/>
            <a:r>
              <a:rPr lang="en-US" sz="2400" dirty="0" smtClean="0">
                <a:solidFill>
                  <a:prstClr val="black"/>
                </a:solidFill>
              </a:rPr>
              <a:t>(5) Growth of the bacteria; this can be continued indefinitely, to give as much cloned DNA as is needed.</a:t>
            </a:r>
            <a:endParaRPr lang="en-US" dirty="0"/>
          </a:p>
        </p:txBody>
      </p:sp>
      <p:pic>
        <p:nvPicPr>
          <p:cNvPr id="20484" name="Picture 4" descr="Cloning DNA — Science Learning Hub"/>
          <p:cNvPicPr>
            <a:picLocks noChangeAspect="1" noChangeArrowheads="1"/>
          </p:cNvPicPr>
          <p:nvPr/>
        </p:nvPicPr>
        <p:blipFill>
          <a:blip r:embed="rId2"/>
          <a:srcRect/>
          <a:stretch>
            <a:fillRect/>
          </a:stretch>
        </p:blipFill>
        <p:spPr bwMode="auto">
          <a:xfrm>
            <a:off x="1600200" y="2133600"/>
            <a:ext cx="5605347" cy="3962400"/>
          </a:xfrm>
          <a:prstGeom prst="rect">
            <a:avLst/>
          </a:prstGeom>
          <a:noFill/>
          <a:ln w="38100">
            <a:solidFill>
              <a:schemeClr val="accent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2" descr="Sequencing DNA: The Sanger Method – sciencemusicvid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Sequencing DNA: The Sanger Method – sciencemusicvid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Sequencing DNA: The Sanger Method – sciencemusicvid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04800" y="304800"/>
            <a:ext cx="8534400" cy="4893647"/>
          </a:xfrm>
          <a:prstGeom prst="rect">
            <a:avLst/>
          </a:prstGeom>
        </p:spPr>
        <p:txBody>
          <a:bodyPr wrap="square">
            <a:spAutoFit/>
          </a:bodyPr>
          <a:lstStyle/>
          <a:p>
            <a:pPr>
              <a:buFont typeface="Arial" pitchFamily="34" charset="0"/>
              <a:buChar char="•"/>
            </a:pPr>
            <a:r>
              <a:rPr lang="en-US" sz="2400" dirty="0" smtClean="0">
                <a:solidFill>
                  <a:schemeClr val="bg1"/>
                </a:solidFill>
              </a:rPr>
              <a:t>  The partially synthesized (due to chain termination) DNA chains </a:t>
            </a:r>
          </a:p>
          <a:p>
            <a:r>
              <a:rPr lang="en-US" sz="2400" dirty="0" smtClean="0">
                <a:solidFill>
                  <a:schemeClr val="bg1"/>
                </a:solidFill>
              </a:rPr>
              <a:t>    from each of the above four reaction mixtures are separated </a:t>
            </a:r>
          </a:p>
          <a:p>
            <a:r>
              <a:rPr lang="en-US" sz="2400" dirty="0" smtClean="0">
                <a:solidFill>
                  <a:schemeClr val="bg1"/>
                </a:solidFill>
              </a:rPr>
              <a:t>    from the template strand by denaturation. </a:t>
            </a:r>
          </a:p>
          <a:p>
            <a:pPr>
              <a:buFont typeface="Arial" pitchFamily="34" charset="0"/>
              <a:buChar char="•"/>
            </a:pPr>
            <a:r>
              <a:rPr lang="en-US" sz="2400" dirty="0" smtClean="0">
                <a:solidFill>
                  <a:schemeClr val="bg1"/>
                </a:solidFill>
              </a:rPr>
              <a:t>  The four single-stranded samples are now separately subjected </a:t>
            </a:r>
          </a:p>
          <a:p>
            <a:r>
              <a:rPr lang="en-US" sz="2400" dirty="0" smtClean="0">
                <a:solidFill>
                  <a:schemeClr val="bg1"/>
                </a:solidFill>
              </a:rPr>
              <a:t>    to gel electrophoresis (in separate lanes of a gel) in order to </a:t>
            </a:r>
          </a:p>
          <a:p>
            <a:r>
              <a:rPr lang="en-US" sz="2400" dirty="0" smtClean="0">
                <a:solidFill>
                  <a:schemeClr val="bg1"/>
                </a:solidFill>
              </a:rPr>
              <a:t>    separate the strands according to their size. </a:t>
            </a:r>
          </a:p>
          <a:p>
            <a:pPr>
              <a:buFont typeface="Arial" pitchFamily="34" charset="0"/>
              <a:buChar char="•"/>
            </a:pPr>
            <a:r>
              <a:rPr lang="en-US" sz="2400" dirty="0" smtClean="0">
                <a:solidFill>
                  <a:schemeClr val="bg1"/>
                </a:solidFill>
              </a:rPr>
              <a:t>  The bands in the gels are developed onto an X-ray film through </a:t>
            </a:r>
          </a:p>
          <a:p>
            <a:r>
              <a:rPr lang="en-US" sz="2400" dirty="0" smtClean="0">
                <a:solidFill>
                  <a:schemeClr val="bg1"/>
                </a:solidFill>
              </a:rPr>
              <a:t>   autoradiography. </a:t>
            </a:r>
          </a:p>
          <a:p>
            <a:pPr>
              <a:buFont typeface="Arial" pitchFamily="34" charset="0"/>
              <a:buChar char="•"/>
            </a:pPr>
            <a:r>
              <a:rPr lang="en-US" sz="2400" dirty="0" smtClean="0">
                <a:solidFill>
                  <a:schemeClr val="bg1"/>
                </a:solidFill>
              </a:rPr>
              <a:t>  The fastest moving fragment will be the smallest one and each </a:t>
            </a:r>
          </a:p>
          <a:p>
            <a:r>
              <a:rPr lang="en-US" sz="2400" dirty="0" smtClean="0">
                <a:solidFill>
                  <a:schemeClr val="bg1"/>
                </a:solidFill>
              </a:rPr>
              <a:t>   subsequent band will be one nucleotide longer than the previous </a:t>
            </a:r>
          </a:p>
          <a:p>
            <a:r>
              <a:rPr lang="en-US" sz="2400" dirty="0" smtClean="0">
                <a:solidFill>
                  <a:schemeClr val="bg1"/>
                </a:solidFill>
              </a:rPr>
              <a:t>   one. Therefore, by comparing the bands of the four gel lanes thus </a:t>
            </a:r>
          </a:p>
          <a:p>
            <a:r>
              <a:rPr lang="en-US" sz="2400" dirty="0" smtClean="0">
                <a:solidFill>
                  <a:schemeClr val="bg1"/>
                </a:solidFill>
              </a:rPr>
              <a:t>   obtained, nucleotide sequence of the DNA fragment can be </a:t>
            </a:r>
          </a:p>
          <a:p>
            <a:r>
              <a:rPr lang="en-US" sz="2400" dirty="0" smtClean="0">
                <a:solidFill>
                  <a:schemeClr val="bg1"/>
                </a:solidFill>
              </a:rPr>
              <a:t>   determined. </a:t>
            </a:r>
            <a:endParaRPr lang="en-US" sz="24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138" name="Picture 2" descr="Sanger Sequencing and Next-Generation Gene Sequencing: Basic Principles and  Applications in Pathology | SpringerLink"/>
          <p:cNvPicPr>
            <a:picLocks noChangeAspect="1" noChangeArrowheads="1"/>
          </p:cNvPicPr>
          <p:nvPr/>
        </p:nvPicPr>
        <p:blipFill>
          <a:blip r:embed="rId2"/>
          <a:srcRect/>
          <a:stretch>
            <a:fillRect/>
          </a:stretch>
        </p:blipFill>
        <p:spPr bwMode="auto">
          <a:xfrm>
            <a:off x="762000" y="1143000"/>
            <a:ext cx="7543800" cy="5029200"/>
          </a:xfrm>
          <a:prstGeom prst="rect">
            <a:avLst/>
          </a:prstGeom>
          <a:noFill/>
          <a:ln w="38100">
            <a:solidFill>
              <a:srgbClr val="FF0000"/>
            </a:solidFill>
          </a:ln>
        </p:spPr>
      </p:pic>
      <p:sp>
        <p:nvSpPr>
          <p:cNvPr id="5" name="TextBox 4"/>
          <p:cNvSpPr txBox="1"/>
          <p:nvPr/>
        </p:nvSpPr>
        <p:spPr>
          <a:xfrm>
            <a:off x="762000" y="381000"/>
            <a:ext cx="2586927" cy="461665"/>
          </a:xfrm>
          <a:prstGeom prst="rect">
            <a:avLst/>
          </a:prstGeom>
          <a:noFill/>
        </p:spPr>
        <p:txBody>
          <a:bodyPr wrap="none" rtlCol="0">
            <a:spAutoFit/>
          </a:bodyPr>
          <a:lstStyle/>
          <a:p>
            <a:r>
              <a:rPr lang="en-US" sz="2400" b="1" dirty="0" smtClean="0">
                <a:solidFill>
                  <a:srgbClr val="FF0000"/>
                </a:solidFill>
              </a:rPr>
              <a:t>Chain Termination </a:t>
            </a:r>
            <a:endParaRPr lang="en-US" sz="2400" b="1"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8" name="Picture 2"/>
          <p:cNvPicPr>
            <a:picLocks noChangeAspect="1" noChangeArrowheads="1"/>
          </p:cNvPicPr>
          <p:nvPr/>
        </p:nvPicPr>
        <p:blipFill>
          <a:blip r:embed="rId2"/>
          <a:srcRect/>
          <a:stretch>
            <a:fillRect/>
          </a:stretch>
        </p:blipFill>
        <p:spPr bwMode="auto">
          <a:xfrm>
            <a:off x="1143000" y="1219200"/>
            <a:ext cx="6781800" cy="5105400"/>
          </a:xfrm>
          <a:prstGeom prst="rect">
            <a:avLst/>
          </a:prstGeom>
          <a:noFill/>
          <a:ln w="38100">
            <a:solidFill>
              <a:srgbClr val="FF0000"/>
            </a:solidFill>
            <a:miter lim="800000"/>
            <a:headEnd/>
            <a:tailEnd/>
          </a:ln>
          <a:effectLst/>
        </p:spPr>
      </p:pic>
      <p:sp>
        <p:nvSpPr>
          <p:cNvPr id="5" name="Rectangle 4"/>
          <p:cNvSpPr/>
          <p:nvPr/>
        </p:nvSpPr>
        <p:spPr>
          <a:xfrm>
            <a:off x="304800" y="304800"/>
            <a:ext cx="3063274" cy="523220"/>
          </a:xfrm>
          <a:prstGeom prst="rect">
            <a:avLst/>
          </a:prstGeom>
        </p:spPr>
        <p:txBody>
          <a:bodyPr wrap="none">
            <a:spAutoFit/>
          </a:bodyPr>
          <a:lstStyle/>
          <a:p>
            <a:pPr lvl="0"/>
            <a:r>
              <a:rPr lang="en-US" sz="2800" b="1" dirty="0" smtClean="0">
                <a:solidFill>
                  <a:srgbClr val="FF0000"/>
                </a:solidFill>
              </a:rPr>
              <a:t>Gel electrophoresis</a:t>
            </a:r>
            <a:endParaRPr lang="en-US" sz="2800" b="1"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124200"/>
            <a:ext cx="4897687" cy="523220"/>
          </a:xfrm>
          <a:prstGeom prst="rect">
            <a:avLst/>
          </a:prstGeom>
        </p:spPr>
        <p:txBody>
          <a:bodyPr wrap="none">
            <a:spAutoFit/>
          </a:bodyPr>
          <a:lstStyle/>
          <a:p>
            <a:r>
              <a:rPr lang="en-US" sz="2800" b="1" dirty="0" smtClean="0">
                <a:solidFill>
                  <a:srgbClr val="C00000"/>
                </a:solidFill>
              </a:rPr>
              <a:t>Salient features of  ideal  vector</a:t>
            </a:r>
            <a:endParaRPr lang="en-US" sz="2800" b="1" dirty="0">
              <a:solidFill>
                <a:srgbClr val="C00000"/>
              </a:solidFill>
            </a:endParaRPr>
          </a:p>
        </p:txBody>
      </p:sp>
      <p:sp>
        <p:nvSpPr>
          <p:cNvPr id="5" name="Rectangle 4"/>
          <p:cNvSpPr/>
          <p:nvPr/>
        </p:nvSpPr>
        <p:spPr>
          <a:xfrm>
            <a:off x="304800" y="228600"/>
            <a:ext cx="8534400" cy="3046988"/>
          </a:xfrm>
          <a:prstGeom prst="rect">
            <a:avLst/>
          </a:prstGeom>
        </p:spPr>
        <p:txBody>
          <a:bodyPr wrap="square">
            <a:spAutoFit/>
          </a:bodyPr>
          <a:lstStyle/>
          <a:p>
            <a:r>
              <a:rPr lang="en-US" sz="2400" b="1" dirty="0" smtClean="0">
                <a:solidFill>
                  <a:srgbClr val="FF0000"/>
                </a:solidFill>
              </a:rPr>
              <a:t>VECTORS</a:t>
            </a:r>
          </a:p>
          <a:p>
            <a:pPr>
              <a:buFont typeface="Arial" pitchFamily="34" charset="0"/>
              <a:buChar char="•"/>
            </a:pPr>
            <a:r>
              <a:rPr lang="en-US" sz="2400" dirty="0" smtClean="0">
                <a:solidFill>
                  <a:schemeClr val="bg1"/>
                </a:solidFill>
              </a:rPr>
              <a:t>  A Vector is a DNA molecule that has the ability to replicate </a:t>
            </a:r>
          </a:p>
          <a:p>
            <a:r>
              <a:rPr lang="en-US" sz="2400" dirty="0" smtClean="0">
                <a:solidFill>
                  <a:schemeClr val="bg1"/>
                </a:solidFill>
              </a:rPr>
              <a:t>    autonomously in an appropriate host cell, and into which the </a:t>
            </a:r>
          </a:p>
          <a:p>
            <a:r>
              <a:rPr lang="en-US" sz="2400" dirty="0" smtClean="0">
                <a:solidFill>
                  <a:schemeClr val="bg1"/>
                </a:solidFill>
              </a:rPr>
              <a:t>    DNA insert is integrated for cloning. </a:t>
            </a:r>
          </a:p>
          <a:p>
            <a:pPr>
              <a:buFont typeface="Arial" pitchFamily="34" charset="0"/>
              <a:buChar char="•"/>
            </a:pPr>
            <a:r>
              <a:rPr lang="en-US" sz="2400" dirty="0" smtClean="0">
                <a:solidFill>
                  <a:schemeClr val="bg1"/>
                </a:solidFill>
              </a:rPr>
              <a:t>  Therefore, a vector must have an origin of DNA replication </a:t>
            </a:r>
          </a:p>
          <a:p>
            <a:r>
              <a:rPr lang="en-US" sz="2400" dirty="0" smtClean="0">
                <a:solidFill>
                  <a:schemeClr val="bg1"/>
                </a:solidFill>
              </a:rPr>
              <a:t>    (denoted as ori) that functions in the host cell. </a:t>
            </a:r>
          </a:p>
          <a:p>
            <a:pPr>
              <a:buFont typeface="Arial" pitchFamily="34" charset="0"/>
              <a:buChar char="•"/>
            </a:pPr>
            <a:r>
              <a:rPr lang="en-US" sz="2400" dirty="0" smtClean="0">
                <a:solidFill>
                  <a:schemeClr val="bg1"/>
                </a:solidFill>
              </a:rPr>
              <a:t>  Any extra-chromosomal small genome, e.g. plasmid, phage and </a:t>
            </a:r>
          </a:p>
          <a:p>
            <a:r>
              <a:rPr lang="en-US" sz="2400" dirty="0" smtClean="0">
                <a:solidFill>
                  <a:schemeClr val="bg1"/>
                </a:solidFill>
              </a:rPr>
              <a:t>    virus, may be used as a vector.</a:t>
            </a:r>
            <a:endParaRPr lang="en-US" sz="2400" dirty="0">
              <a:solidFill>
                <a:schemeClr val="bg1"/>
              </a:solidFill>
            </a:endParaRPr>
          </a:p>
        </p:txBody>
      </p:sp>
      <p:sp>
        <p:nvSpPr>
          <p:cNvPr id="6" name="Rectangle 5"/>
          <p:cNvSpPr/>
          <p:nvPr/>
        </p:nvSpPr>
        <p:spPr>
          <a:xfrm>
            <a:off x="381000" y="3657600"/>
            <a:ext cx="8534400" cy="3046988"/>
          </a:xfrm>
          <a:prstGeom prst="rect">
            <a:avLst/>
          </a:prstGeom>
        </p:spPr>
        <p:txBody>
          <a:bodyPr wrap="square">
            <a:spAutoFit/>
          </a:bodyPr>
          <a:lstStyle/>
          <a:p>
            <a:pPr marL="457200" indent="-457200">
              <a:buAutoNum type="arabicPeriod"/>
            </a:pPr>
            <a:r>
              <a:rPr lang="en-US" sz="2400" dirty="0" smtClean="0">
                <a:solidFill>
                  <a:schemeClr val="bg1"/>
                </a:solidFill>
              </a:rPr>
              <a:t>It should be able to replicate autonomously. When the objective of cloning is to obtain a large number of copies of the DNA insert, the vector replication must be under relaxed control so that it can generate multiple copies of itself in a single host cell.</a:t>
            </a:r>
          </a:p>
          <a:p>
            <a:pPr marL="457200" indent="-457200">
              <a:buAutoNum type="arabicPeriod"/>
            </a:pPr>
            <a:r>
              <a:rPr lang="en-US" sz="2400" dirty="0" smtClean="0">
                <a:solidFill>
                  <a:schemeClr val="bg1"/>
                </a:solidFill>
              </a:rPr>
              <a:t>It should be easy to isolate and purify </a:t>
            </a:r>
          </a:p>
          <a:p>
            <a:pPr marL="457200" indent="-457200">
              <a:buAutoNum type="arabicPeriod"/>
            </a:pPr>
            <a:r>
              <a:rPr lang="en-US" sz="2400" dirty="0" smtClean="0">
                <a:solidFill>
                  <a:schemeClr val="bg1"/>
                </a:solidFill>
              </a:rPr>
              <a:t>It should be easily introduced into the host cells, i.e., transformation of the host with the vector should be easy. </a:t>
            </a:r>
            <a:endParaRPr lang="en-US" sz="24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75821"/>
            <a:ext cx="8534400" cy="5262979"/>
          </a:xfrm>
          <a:prstGeom prst="rect">
            <a:avLst/>
          </a:prstGeom>
        </p:spPr>
        <p:txBody>
          <a:bodyPr wrap="square">
            <a:spAutoFit/>
          </a:bodyPr>
          <a:lstStyle/>
          <a:p>
            <a:pPr marL="457200" indent="-457200">
              <a:buAutoNum type="arabicPeriod" startAt="4"/>
            </a:pPr>
            <a:r>
              <a:rPr lang="en-US" sz="2400" dirty="0" smtClean="0">
                <a:solidFill>
                  <a:prstClr val="black"/>
                </a:solidFill>
              </a:rPr>
              <a:t>The vector should have suitable marker genes that allow </a:t>
            </a:r>
          </a:p>
          <a:p>
            <a:pPr marL="457200" indent="-457200"/>
            <a:r>
              <a:rPr lang="en-US" sz="2400" dirty="0" smtClean="0">
                <a:solidFill>
                  <a:prstClr val="black"/>
                </a:solidFill>
              </a:rPr>
              <a:t>       easy detection and/or selection of the transformed host cells. </a:t>
            </a:r>
          </a:p>
          <a:p>
            <a:pPr marL="457200" indent="-457200">
              <a:buAutoNum type="arabicPeriod" startAt="5"/>
            </a:pPr>
            <a:r>
              <a:rPr lang="en-US" sz="2400" dirty="0" smtClean="0">
                <a:solidFill>
                  <a:prstClr val="black"/>
                </a:solidFill>
              </a:rPr>
              <a:t>When the objective is gene transfer, it should have the ability to </a:t>
            </a:r>
          </a:p>
          <a:p>
            <a:pPr marL="457200" indent="-457200"/>
            <a:r>
              <a:rPr lang="en-US" sz="2400" dirty="0" smtClean="0">
                <a:solidFill>
                  <a:prstClr val="black"/>
                </a:solidFill>
              </a:rPr>
              <a:t>       integrate either itself or the DNA insert it carries into the genome of the host cell.</a:t>
            </a:r>
          </a:p>
          <a:p>
            <a:pPr marL="457200" indent="-457200"/>
            <a:r>
              <a:rPr lang="en-US" sz="2400" dirty="0" smtClean="0">
                <a:solidFill>
                  <a:prstClr val="black"/>
                </a:solidFill>
              </a:rPr>
              <a:t> 6.  The cells transformed with the vector containing the DNA insert (Recombinant DNA) should be identifiable or selectable from those transformed by the unaltered vector. </a:t>
            </a:r>
          </a:p>
          <a:p>
            <a:pPr marL="457200" indent="-457200">
              <a:buAutoNum type="arabicPeriod" startAt="7"/>
            </a:pPr>
            <a:r>
              <a:rPr lang="en-US" sz="2400" dirty="0" smtClean="0">
                <a:solidFill>
                  <a:prstClr val="black"/>
                </a:solidFill>
              </a:rPr>
              <a:t>A vector should contain unique target sites for as many restriction enzymes as possible into which the DNA Insert can be integrated.</a:t>
            </a:r>
          </a:p>
          <a:p>
            <a:pPr marL="457200" indent="-457200">
              <a:buAutoNum type="arabicPeriod" startAt="7"/>
            </a:pPr>
            <a:r>
              <a:rPr lang="en-US" sz="2400" dirty="0" smtClean="0">
                <a:solidFill>
                  <a:prstClr val="black"/>
                </a:solidFill>
              </a:rPr>
              <a:t>When expression of the DNA Insert is desired, the vector should contain at least suitable control elements, e.g., promoter, operator and ribosome binding sites.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smtClean="0">
                <a:solidFill>
                  <a:schemeClr val="bg1"/>
                </a:solidFill>
              </a:rPr>
              <a:t>  It should be kept in mind that </a:t>
            </a:r>
          </a:p>
          <a:p>
            <a:pPr marL="457200" indent="-457200">
              <a:buAutoNum type="arabicParenBoth"/>
            </a:pPr>
            <a:r>
              <a:rPr lang="en-US" sz="2400" dirty="0" smtClean="0">
                <a:solidFill>
                  <a:schemeClr val="bg1"/>
                </a:solidFill>
              </a:rPr>
              <a:t>The DNA molecules used as vectors have coevolved with their </a:t>
            </a:r>
          </a:p>
          <a:p>
            <a:pPr marL="457200" indent="-457200"/>
            <a:r>
              <a:rPr lang="en-US" sz="2400" dirty="0" smtClean="0">
                <a:solidFill>
                  <a:schemeClr val="bg1"/>
                </a:solidFill>
              </a:rPr>
              <a:t>       specific natural host species, and hence are adapted to function well in them and in their closely related species. Therefore, the choice of vector depends largely the host species into which the DNA insert or gene is to be cloned. In addition,</a:t>
            </a:r>
          </a:p>
          <a:p>
            <a:pPr marL="457200" indent="-457200">
              <a:buAutoNum type="arabicParenBoth" startAt="2"/>
            </a:pPr>
            <a:r>
              <a:rPr lang="en-US" sz="2400" dirty="0" smtClean="0">
                <a:solidFill>
                  <a:schemeClr val="bg1"/>
                </a:solidFill>
              </a:rPr>
              <a:t>Most naturally occurring vectors do not have all the required functions, therefore, useful vectors have been created by joining together segments performing specific functions (called modules) from two or more natural entities.</a:t>
            </a:r>
          </a:p>
          <a:p>
            <a:pPr marL="457200" indent="-457200"/>
            <a:endParaRPr lang="en-US" sz="2400" dirty="0" smtClean="0">
              <a:solidFill>
                <a:schemeClr val="bg1"/>
              </a:solidFill>
            </a:endParaRPr>
          </a:p>
          <a:p>
            <a:pPr marL="457200" indent="-457200"/>
            <a:r>
              <a:rPr lang="en-US" sz="2400" dirty="0" smtClean="0">
                <a:solidFill>
                  <a:schemeClr val="bg1"/>
                </a:solidFill>
              </a:rPr>
              <a:t> </a:t>
            </a:r>
            <a:r>
              <a:rPr lang="en-US" sz="2400" b="1" dirty="0" smtClean="0">
                <a:solidFill>
                  <a:srgbClr val="C00000"/>
                </a:solidFill>
              </a:rPr>
              <a:t>Cloning And Expression Vectors</a:t>
            </a:r>
          </a:p>
          <a:p>
            <a:pPr marL="457200" indent="-457200"/>
            <a:r>
              <a:rPr lang="en-US" sz="2400" dirty="0" smtClean="0">
                <a:solidFill>
                  <a:schemeClr val="bg1"/>
                </a:solidFill>
              </a:rPr>
              <a:t>  “All vectors used for propagation of DNA inserts in a suitable host</a:t>
            </a:r>
          </a:p>
          <a:p>
            <a:pPr marL="457200" indent="-457200"/>
            <a:r>
              <a:rPr lang="en-US" sz="2400" dirty="0" smtClean="0">
                <a:solidFill>
                  <a:schemeClr val="bg1"/>
                </a:solidFill>
              </a:rPr>
              <a:t>   are called cloning vectors. But when a vector is designed for the </a:t>
            </a:r>
          </a:p>
          <a:p>
            <a:pPr marL="457200" indent="-457200"/>
            <a:r>
              <a:rPr lang="en-US" sz="2400" dirty="0" smtClean="0">
                <a:solidFill>
                  <a:schemeClr val="bg1"/>
                </a:solidFill>
              </a:rPr>
              <a:t>   expression of i.e. production of the protein specified by the DNA</a:t>
            </a:r>
          </a:p>
          <a:p>
            <a:pPr marL="457200" indent="-457200"/>
            <a:r>
              <a:rPr lang="en-US" sz="2400" dirty="0" smtClean="0">
                <a:solidFill>
                  <a:schemeClr val="bg1"/>
                </a:solidFill>
              </a:rPr>
              <a:t>   insert, it is termed as expression vector”</a:t>
            </a:r>
            <a:endParaRPr lang="en-US" sz="2400"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prstClr val="black"/>
                </a:solidFill>
              </a:rPr>
              <a:t>  As a rule, expression vectors contain at least the regulatory </a:t>
            </a:r>
          </a:p>
          <a:p>
            <a:r>
              <a:rPr lang="en-US" sz="2400" dirty="0" smtClean="0">
                <a:solidFill>
                  <a:prstClr val="black"/>
                </a:solidFill>
              </a:rPr>
              <a:t>   sequences, i.e. promoters, operators, ribosomal binding sites, </a:t>
            </a:r>
          </a:p>
          <a:p>
            <a:r>
              <a:rPr lang="en-US" sz="2400" dirty="0" smtClean="0">
                <a:solidFill>
                  <a:prstClr val="black"/>
                </a:solidFill>
              </a:rPr>
              <a:t>   etc., having optimum function in the chosen host. </a:t>
            </a:r>
          </a:p>
          <a:p>
            <a:pPr>
              <a:buFont typeface="Arial" pitchFamily="34" charset="0"/>
              <a:buChar char="•"/>
            </a:pPr>
            <a:r>
              <a:rPr lang="en-US" sz="2400" dirty="0" smtClean="0">
                <a:solidFill>
                  <a:prstClr val="black"/>
                </a:solidFill>
              </a:rPr>
              <a:t>  When an eukaryotic gene is to be expressed in a prokaryote, the </a:t>
            </a:r>
          </a:p>
          <a:p>
            <a:r>
              <a:rPr lang="en-US" sz="2400" dirty="0" smtClean="0">
                <a:solidFill>
                  <a:prstClr val="black"/>
                </a:solidFill>
              </a:rPr>
              <a:t>    eukaryotic coding sequence has to be placed after prokaryotic </a:t>
            </a:r>
          </a:p>
          <a:p>
            <a:r>
              <a:rPr lang="en-US" sz="2400" dirty="0" smtClean="0">
                <a:solidFill>
                  <a:prstClr val="black"/>
                </a:solidFill>
              </a:rPr>
              <a:t>    promoter and ribosome building site since the regulatory </a:t>
            </a:r>
          </a:p>
          <a:p>
            <a:r>
              <a:rPr lang="en-US" sz="2400" dirty="0" smtClean="0">
                <a:solidFill>
                  <a:prstClr val="black"/>
                </a:solidFill>
              </a:rPr>
              <a:t>    sequences of eukaryotic are not recognized in prokaryotes. </a:t>
            </a:r>
          </a:p>
          <a:p>
            <a:pPr>
              <a:buFont typeface="Arial" pitchFamily="34" charset="0"/>
              <a:buChar char="•"/>
            </a:pPr>
            <a:r>
              <a:rPr lang="en-US" sz="2400" dirty="0" smtClean="0">
                <a:solidFill>
                  <a:prstClr val="black"/>
                </a:solidFill>
              </a:rPr>
              <a:t>  In addition, eukaryotic genes, as a rule, contain introns </a:t>
            </a:r>
          </a:p>
          <a:p>
            <a:r>
              <a:rPr lang="en-US" sz="2400" dirty="0" smtClean="0">
                <a:solidFill>
                  <a:prstClr val="black"/>
                </a:solidFill>
              </a:rPr>
              <a:t>   (non coding regions) present within their coding regions. These </a:t>
            </a:r>
          </a:p>
          <a:p>
            <a:r>
              <a:rPr lang="en-US" sz="2400" dirty="0" smtClean="0">
                <a:solidFill>
                  <a:prstClr val="black"/>
                </a:solidFill>
              </a:rPr>
              <a:t>   introns must be removed from the DNA insert to enable the </a:t>
            </a:r>
          </a:p>
          <a:p>
            <a:r>
              <a:rPr lang="en-US" sz="2400" dirty="0" smtClean="0">
                <a:solidFill>
                  <a:prstClr val="black"/>
                </a:solidFill>
              </a:rPr>
              <a:t>   proper expression of eukaryotic genes since prokaryotes lack the </a:t>
            </a:r>
          </a:p>
          <a:p>
            <a:r>
              <a:rPr lang="en-US" sz="2400" dirty="0" smtClean="0">
                <a:solidFill>
                  <a:prstClr val="black"/>
                </a:solidFill>
              </a:rPr>
              <a:t>   machinery needed for their removal from the RNA transcripts. </a:t>
            </a:r>
          </a:p>
          <a:p>
            <a:pPr>
              <a:buFont typeface="Arial" pitchFamily="34" charset="0"/>
              <a:buChar char="•"/>
            </a:pPr>
            <a:r>
              <a:rPr lang="en-US" sz="2400" dirty="0" smtClean="0">
                <a:solidFill>
                  <a:prstClr val="black"/>
                </a:solidFill>
              </a:rPr>
              <a:t>  When eukaryotic genes are isolated as c DNA, they are intron-</a:t>
            </a:r>
          </a:p>
          <a:p>
            <a:r>
              <a:rPr lang="en-US" sz="2400" dirty="0" smtClean="0">
                <a:solidFill>
                  <a:prstClr val="black"/>
                </a:solidFill>
              </a:rPr>
              <a:t>    free and, hence, suitable for expression in prokaryotes. fusion   </a:t>
            </a:r>
          </a:p>
          <a:p>
            <a:r>
              <a:rPr lang="en-US" sz="2400" dirty="0" smtClean="0">
                <a:solidFill>
                  <a:prstClr val="black"/>
                </a:solidFill>
              </a:rPr>
              <a:t>   proteins.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4140172" cy="523220"/>
          </a:xfrm>
          <a:prstGeom prst="rect">
            <a:avLst/>
          </a:prstGeom>
        </p:spPr>
        <p:txBody>
          <a:bodyPr wrap="none">
            <a:spAutoFit/>
          </a:bodyPr>
          <a:lstStyle/>
          <a:p>
            <a:r>
              <a:rPr lang="en-US" sz="2800" b="1" dirty="0" smtClean="0">
                <a:solidFill>
                  <a:srgbClr val="FF0000"/>
                </a:solidFill>
              </a:rPr>
              <a:t>C-DNA library preparation </a:t>
            </a:r>
            <a:endParaRPr lang="en-US" sz="2800" b="1" dirty="0">
              <a:solidFill>
                <a:srgbClr val="FF0000"/>
              </a:solidFill>
            </a:endParaRPr>
          </a:p>
        </p:txBody>
      </p:sp>
      <p:sp>
        <p:nvSpPr>
          <p:cNvPr id="5" name="Rectangle 4"/>
          <p:cNvSpPr/>
          <p:nvPr/>
        </p:nvSpPr>
        <p:spPr>
          <a:xfrm>
            <a:off x="304800" y="838200"/>
            <a:ext cx="8534400" cy="3785652"/>
          </a:xfrm>
          <a:prstGeom prst="rect">
            <a:avLst/>
          </a:prstGeom>
        </p:spPr>
        <p:txBody>
          <a:bodyPr wrap="square">
            <a:spAutoFit/>
          </a:bodyPr>
          <a:lstStyle/>
          <a:p>
            <a:pPr>
              <a:buFont typeface="Arial" pitchFamily="34" charset="0"/>
              <a:buChar char="•"/>
            </a:pPr>
            <a:r>
              <a:rPr lang="en-US" sz="2400" dirty="0" smtClean="0">
                <a:solidFill>
                  <a:srgbClr val="3B3835"/>
                </a:solidFill>
                <a:latin typeface="+mj-lt"/>
              </a:rPr>
              <a:t>  A DNA library is a collection of DNA clones, gathered together as </a:t>
            </a:r>
          </a:p>
          <a:p>
            <a:r>
              <a:rPr lang="en-US" sz="2400" dirty="0" smtClean="0">
                <a:solidFill>
                  <a:srgbClr val="3B3835"/>
                </a:solidFill>
                <a:latin typeface="+mj-lt"/>
              </a:rPr>
              <a:t>    a source of DNA for sequencing, gene discovery, or gene function </a:t>
            </a:r>
          </a:p>
          <a:p>
            <a:r>
              <a:rPr lang="en-US" sz="2400" dirty="0" smtClean="0">
                <a:solidFill>
                  <a:srgbClr val="3B3835"/>
                </a:solidFill>
                <a:latin typeface="+mj-lt"/>
              </a:rPr>
              <a:t>    studies.  </a:t>
            </a:r>
          </a:p>
          <a:p>
            <a:pPr>
              <a:buFont typeface="Arial" pitchFamily="34" charset="0"/>
              <a:buChar char="•"/>
            </a:pPr>
            <a:r>
              <a:rPr lang="en-US" sz="2400" dirty="0" smtClean="0">
                <a:solidFill>
                  <a:srgbClr val="3B3835"/>
                </a:solidFill>
                <a:latin typeface="+mj-lt"/>
              </a:rPr>
              <a:t>  There are two types of DNA libraries: c-DNA and Genomic.</a:t>
            </a:r>
          </a:p>
          <a:p>
            <a:pPr>
              <a:buFont typeface="Arial" pitchFamily="34" charset="0"/>
              <a:buChar char="•"/>
            </a:pPr>
            <a:r>
              <a:rPr lang="en-US" sz="2400" dirty="0" smtClean="0">
                <a:solidFill>
                  <a:schemeClr val="bg1"/>
                </a:solidFill>
              </a:rPr>
              <a:t>   </a:t>
            </a:r>
            <a:r>
              <a:rPr lang="en-US" sz="2400" dirty="0" smtClean="0">
                <a:solidFill>
                  <a:schemeClr val="bg1"/>
                </a:solidFill>
                <a:latin typeface="+mj-lt"/>
              </a:rPr>
              <a:t>A c-DNA library is a set of c-DNA clones prepared from the </a:t>
            </a:r>
          </a:p>
          <a:p>
            <a:r>
              <a:rPr lang="en-US" sz="2400" dirty="0" smtClean="0">
                <a:solidFill>
                  <a:schemeClr val="bg1"/>
                </a:solidFill>
                <a:latin typeface="+mj-lt"/>
              </a:rPr>
              <a:t>    mRNAs isolated from a particular type of tissue. • </a:t>
            </a:r>
          </a:p>
          <a:p>
            <a:pPr>
              <a:buFont typeface="Arial" pitchFamily="34" charset="0"/>
              <a:buChar char="•"/>
            </a:pPr>
            <a:r>
              <a:rPr lang="en-US" sz="2400" dirty="0" smtClean="0">
                <a:solidFill>
                  <a:schemeClr val="bg1"/>
                </a:solidFill>
                <a:latin typeface="+mj-lt"/>
              </a:rPr>
              <a:t>  The c-DNA library contains only complementary DNA molecules </a:t>
            </a:r>
          </a:p>
          <a:p>
            <a:r>
              <a:rPr lang="en-US" sz="2400" dirty="0" smtClean="0">
                <a:solidFill>
                  <a:schemeClr val="bg1"/>
                </a:solidFill>
                <a:latin typeface="+mj-lt"/>
              </a:rPr>
              <a:t>    synthesized from mRNA molecules in a cell. </a:t>
            </a:r>
          </a:p>
          <a:p>
            <a:pPr>
              <a:buFont typeface="Arial" pitchFamily="34" charset="0"/>
              <a:buChar char="•"/>
            </a:pPr>
            <a:r>
              <a:rPr lang="en-US" sz="2400" dirty="0" smtClean="0">
                <a:solidFill>
                  <a:schemeClr val="bg1"/>
                </a:solidFill>
                <a:latin typeface="+mj-lt"/>
              </a:rPr>
              <a:t>  This molecules represents all the gene that are expressed in the </a:t>
            </a:r>
          </a:p>
          <a:p>
            <a:r>
              <a:rPr lang="en-US" sz="2400" dirty="0" smtClean="0">
                <a:solidFill>
                  <a:schemeClr val="bg1"/>
                </a:solidFill>
                <a:latin typeface="+mj-lt"/>
              </a:rPr>
              <a:t>    cell at different stage of its development.</a:t>
            </a:r>
            <a:endParaRPr lang="en-US" sz="2400" dirty="0">
              <a:solidFill>
                <a:schemeClr val="bg1"/>
              </a:solidFill>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Intron and Exon in Eukaryotic Cells&#10;mRNA&#10;DNA&#10;5’ 3’&#10;cap&#10;poly A&#10;tail&#10;exon exonexon&#10;intron intron&#10;mature mRNA&#10;Processing&#10;Tran..."/>
          <p:cNvPicPr>
            <a:picLocks noChangeAspect="1" noChangeArrowheads="1"/>
          </p:cNvPicPr>
          <p:nvPr/>
        </p:nvPicPr>
        <p:blipFill>
          <a:blip r:embed="rId2"/>
          <a:srcRect/>
          <a:stretch>
            <a:fillRect/>
          </a:stretch>
        </p:blipFill>
        <p:spPr bwMode="auto">
          <a:xfrm>
            <a:off x="1371600" y="914400"/>
            <a:ext cx="6076950" cy="4562476"/>
          </a:xfrm>
          <a:prstGeom prst="rect">
            <a:avLst/>
          </a:prstGeom>
          <a:noFill/>
          <a:ln w="38100">
            <a:solidFill>
              <a:srgbClr val="FF0000"/>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4" name="Picture 2" descr="cDNA Is Reverse Transcribed from mRNA&#10;mature mRNA&#10;poly A tail&#10;5’ 3’&#10;TTTTReverse&#10;transcription&#10;CCC&#10;3’ 5’&#10;3’&#10;5’ 3’GGG&#10;DNA po..."/>
          <p:cNvPicPr>
            <a:picLocks noChangeAspect="1" noChangeArrowheads="1"/>
          </p:cNvPicPr>
          <p:nvPr/>
        </p:nvPicPr>
        <p:blipFill>
          <a:blip r:embed="rId2"/>
          <a:srcRect/>
          <a:stretch>
            <a:fillRect/>
          </a:stretch>
        </p:blipFill>
        <p:spPr bwMode="auto">
          <a:xfrm>
            <a:off x="1371600" y="914400"/>
            <a:ext cx="6394117" cy="4800600"/>
          </a:xfrm>
          <a:prstGeom prst="rect">
            <a:avLst/>
          </a:prstGeom>
          <a:noFill/>
          <a:ln w="28575">
            <a:solidFill>
              <a:srgbClr val="FF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Gene Cloning- Requirements, Principle, Steps, Applications | Molecular  Biology | Microbe Notes"/>
          <p:cNvPicPr>
            <a:picLocks noChangeAspect="1" noChangeArrowheads="1"/>
          </p:cNvPicPr>
          <p:nvPr/>
        </p:nvPicPr>
        <p:blipFill>
          <a:blip r:embed="rId2"/>
          <a:srcRect/>
          <a:stretch>
            <a:fillRect/>
          </a:stretch>
        </p:blipFill>
        <p:spPr bwMode="auto">
          <a:xfrm>
            <a:off x="381000" y="304800"/>
            <a:ext cx="5029200" cy="6248400"/>
          </a:xfrm>
          <a:prstGeom prst="rect">
            <a:avLst/>
          </a:prstGeom>
          <a:noFill/>
          <a:ln w="38100">
            <a:solidFill>
              <a:schemeClr val="accent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458200" cy="6001643"/>
          </a:xfrm>
          <a:prstGeom prst="rect">
            <a:avLst/>
          </a:prstGeom>
        </p:spPr>
        <p:txBody>
          <a:bodyPr wrap="square">
            <a:spAutoFit/>
          </a:bodyPr>
          <a:lstStyle/>
          <a:p>
            <a:r>
              <a:rPr lang="en-US" sz="2400" dirty="0" smtClean="0">
                <a:solidFill>
                  <a:schemeClr val="bg1"/>
                </a:solidFill>
              </a:rPr>
              <a:t>Preparation of c-DNA</a:t>
            </a:r>
          </a:p>
          <a:p>
            <a:pPr>
              <a:buFont typeface="Arial" pitchFamily="34" charset="0"/>
              <a:buChar char="•"/>
            </a:pPr>
            <a:r>
              <a:rPr lang="en-US" sz="2400" dirty="0" smtClean="0">
                <a:solidFill>
                  <a:schemeClr val="bg1"/>
                </a:solidFill>
              </a:rPr>
              <a:t> A </a:t>
            </a:r>
            <a:r>
              <a:rPr lang="en-US" sz="2400" dirty="0" err="1" smtClean="0">
                <a:solidFill>
                  <a:schemeClr val="bg1"/>
                </a:solidFill>
              </a:rPr>
              <a:t>cDNA</a:t>
            </a:r>
            <a:r>
              <a:rPr lang="en-US" sz="2400" dirty="0" smtClean="0">
                <a:solidFill>
                  <a:schemeClr val="bg1"/>
                </a:solidFill>
              </a:rPr>
              <a:t> </a:t>
            </a:r>
            <a:r>
              <a:rPr lang="en-US" sz="2400" dirty="0" smtClean="0">
                <a:solidFill>
                  <a:schemeClr val="bg1"/>
                </a:solidFill>
              </a:rPr>
              <a:t>is the copy or complementary DNA produced by using </a:t>
            </a:r>
          </a:p>
          <a:p>
            <a:r>
              <a:rPr lang="en-US" sz="2400" dirty="0" smtClean="0">
                <a:solidFill>
                  <a:schemeClr val="bg1"/>
                </a:solidFill>
              </a:rPr>
              <a:t>   mRNA (usually) as a template. In fact, any RNA molecule can be </a:t>
            </a:r>
          </a:p>
          <a:p>
            <a:r>
              <a:rPr lang="en-US" sz="2400" dirty="0" smtClean="0">
                <a:solidFill>
                  <a:schemeClr val="bg1"/>
                </a:solidFill>
              </a:rPr>
              <a:t>   used to produce c-DNA. </a:t>
            </a:r>
          </a:p>
          <a:p>
            <a:pPr>
              <a:buFont typeface="Arial" pitchFamily="34" charset="0"/>
              <a:buChar char="•"/>
            </a:pPr>
            <a:r>
              <a:rPr lang="en-US" sz="2400" dirty="0" smtClean="0">
                <a:solidFill>
                  <a:schemeClr val="bg1"/>
                </a:solidFill>
              </a:rPr>
              <a:t> DNA copy of an RNA molecule is produced by the enzyme reverse </a:t>
            </a:r>
          </a:p>
          <a:p>
            <a:r>
              <a:rPr lang="en-US" sz="2400" dirty="0" smtClean="0">
                <a:solidFill>
                  <a:schemeClr val="bg1"/>
                </a:solidFill>
              </a:rPr>
              <a:t>   transcriptase (RNA-dependent DNA polymerase, discover by </a:t>
            </a:r>
          </a:p>
          <a:p>
            <a:r>
              <a:rPr lang="en-US" sz="2400" dirty="0" smtClean="0">
                <a:solidFill>
                  <a:schemeClr val="bg1"/>
                </a:solidFill>
              </a:rPr>
              <a:t>   Temin and Baltimore in 1970) generally obtained from Avian </a:t>
            </a:r>
          </a:p>
          <a:p>
            <a:r>
              <a:rPr lang="en-US" sz="2400" dirty="0" smtClean="0">
                <a:solidFill>
                  <a:schemeClr val="bg1"/>
                </a:solidFill>
              </a:rPr>
              <a:t>   Mycloblastosis Virus (AMV). </a:t>
            </a:r>
          </a:p>
          <a:p>
            <a:pPr>
              <a:buFont typeface="Arial" pitchFamily="34" charset="0"/>
              <a:buChar char="•"/>
            </a:pPr>
            <a:r>
              <a:rPr lang="en-US" sz="2400" dirty="0" smtClean="0">
                <a:solidFill>
                  <a:schemeClr val="bg1"/>
                </a:solidFill>
              </a:rPr>
              <a:t>  This enzyme performs similar reactions as DNA polymerase, and </a:t>
            </a:r>
          </a:p>
          <a:p>
            <a:r>
              <a:rPr lang="en-US" sz="2400" dirty="0" smtClean="0">
                <a:solidFill>
                  <a:schemeClr val="bg1"/>
                </a:solidFill>
              </a:rPr>
              <a:t>    has an absolute requirement for a primer with a free 3’-OH. </a:t>
            </a:r>
          </a:p>
          <a:p>
            <a:pPr>
              <a:buFont typeface="Arial" pitchFamily="34" charset="0"/>
              <a:buChar char="•"/>
            </a:pPr>
            <a:r>
              <a:rPr lang="en-US" sz="2400" dirty="0" smtClean="0">
                <a:solidFill>
                  <a:schemeClr val="bg1"/>
                </a:solidFill>
              </a:rPr>
              <a:t>  When eukaryotic mRNA is used as a template, a poly-T </a:t>
            </a:r>
          </a:p>
          <a:p>
            <a:r>
              <a:rPr lang="en-US" sz="2400" dirty="0" smtClean="0">
                <a:solidFill>
                  <a:schemeClr val="bg1"/>
                </a:solidFill>
              </a:rPr>
              <a:t>   oligonucleotide (more specifically, oligodeoxynucleotide is </a:t>
            </a:r>
          </a:p>
          <a:p>
            <a:r>
              <a:rPr lang="en-US" sz="2400" dirty="0" smtClean="0">
                <a:solidFill>
                  <a:schemeClr val="bg1"/>
                </a:solidFill>
              </a:rPr>
              <a:t>   conveniently used as the primer since these mRNAs have a poly-</a:t>
            </a:r>
          </a:p>
          <a:p>
            <a:r>
              <a:rPr lang="en-US" sz="2400" dirty="0" smtClean="0">
                <a:solidFill>
                  <a:schemeClr val="bg1"/>
                </a:solidFill>
              </a:rPr>
              <a:t>   A tail at their ends. But special tricks are required to utilize </a:t>
            </a:r>
          </a:p>
          <a:p>
            <a:r>
              <a:rPr lang="en-US" sz="2400" dirty="0" smtClean="0">
                <a:solidFill>
                  <a:schemeClr val="bg1"/>
                </a:solidFill>
              </a:rPr>
              <a:t>   primers for other RNAs, e.g. prokaryotic mRNA, </a:t>
            </a:r>
            <a:r>
              <a:rPr lang="en-US" sz="2400" dirty="0" err="1" smtClean="0">
                <a:solidFill>
                  <a:schemeClr val="bg1"/>
                </a:solidFill>
              </a:rPr>
              <a:t>rRNA,</a:t>
            </a:r>
            <a:r>
              <a:rPr lang="en-US" sz="2400" dirty="0" err="1" smtClean="0">
                <a:solidFill>
                  <a:prstClr val="black"/>
                </a:solidFill>
              </a:rPr>
              <a:t>RNA</a:t>
            </a:r>
            <a:r>
              <a:rPr lang="en-US" sz="2400" dirty="0" smtClean="0">
                <a:solidFill>
                  <a:prstClr val="black"/>
                </a:solidFill>
              </a:rPr>
              <a:t> virus </a:t>
            </a:r>
          </a:p>
          <a:p>
            <a:r>
              <a:rPr lang="en-US" sz="2400" dirty="0" smtClean="0">
                <a:solidFill>
                  <a:prstClr val="black"/>
                </a:solidFill>
              </a:rPr>
              <a:t>   genomes, etc.</a:t>
            </a:r>
            <a:r>
              <a:rPr lang="en-US" sz="2400" dirty="0" smtClean="0">
                <a:solidFill>
                  <a:schemeClr val="bg1"/>
                </a:solidFill>
              </a:rPr>
              <a:t> </a:t>
            </a:r>
            <a:endParaRPr lang="en-US" sz="2400"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For example, a poly-A tail may be added to 3’ end of the RNA to </a:t>
            </a:r>
          </a:p>
          <a:p>
            <a:pPr lvl="0"/>
            <a:r>
              <a:rPr lang="en-US" sz="2400" dirty="0" smtClean="0">
                <a:solidFill>
                  <a:prstClr val="black"/>
                </a:solidFill>
              </a:rPr>
              <a:t>   make it analogous to eukaryotic mRNA (</a:t>
            </a:r>
            <a:r>
              <a:rPr lang="en-US" sz="2400" dirty="0" err="1" smtClean="0">
                <a:solidFill>
                  <a:prstClr val="black"/>
                </a:solidFill>
              </a:rPr>
              <a:t>oligo</a:t>
            </a:r>
            <a:r>
              <a:rPr lang="en-US" sz="2400" dirty="0" smtClean="0">
                <a:solidFill>
                  <a:prstClr val="black"/>
                </a:solidFill>
              </a:rPr>
              <a:t>-T is now used as </a:t>
            </a:r>
          </a:p>
          <a:p>
            <a:pPr lvl="0"/>
            <a:r>
              <a:rPr lang="en-US" sz="2400" dirty="0" smtClean="0">
                <a:solidFill>
                  <a:prstClr val="black"/>
                </a:solidFill>
              </a:rPr>
              <a:t>   primer); this reaction is catalyzed by the enzyme poly. A </a:t>
            </a:r>
          </a:p>
          <a:p>
            <a:pPr lvl="0"/>
            <a:r>
              <a:rPr lang="en-US" sz="2400" dirty="0" smtClean="0">
                <a:solidFill>
                  <a:prstClr val="black"/>
                </a:solidFill>
              </a:rPr>
              <a:t>   polymerase. </a:t>
            </a:r>
          </a:p>
          <a:p>
            <a:pPr lvl="0">
              <a:buFont typeface="Arial" pitchFamily="34" charset="0"/>
              <a:buChar char="•"/>
            </a:pPr>
            <a:r>
              <a:rPr lang="en-US" sz="2400" dirty="0" smtClean="0">
                <a:solidFill>
                  <a:prstClr val="black"/>
                </a:solidFill>
              </a:rPr>
              <a:t>  The appropriate oligonucleotide primer is annealed with the </a:t>
            </a:r>
          </a:p>
          <a:p>
            <a:pPr lvl="0"/>
            <a:r>
              <a:rPr lang="en-US" sz="2400" dirty="0" smtClean="0">
                <a:solidFill>
                  <a:prstClr val="black"/>
                </a:solidFill>
              </a:rPr>
              <a:t>   mRNA, this primer will base-pair to the 3’ end of mRNA. </a:t>
            </a:r>
          </a:p>
          <a:p>
            <a:pPr lvl="0">
              <a:buFont typeface="Arial" pitchFamily="34" charset="0"/>
              <a:buChar char="•"/>
            </a:pPr>
            <a:r>
              <a:rPr lang="en-US" sz="2400" dirty="0" smtClean="0">
                <a:solidFill>
                  <a:prstClr val="black"/>
                </a:solidFill>
              </a:rPr>
              <a:t>  Reverse transcriptase extends the end of the primer using mRNA </a:t>
            </a:r>
          </a:p>
          <a:p>
            <a:pPr lvl="0"/>
            <a:r>
              <a:rPr lang="en-US" sz="2400" dirty="0" smtClean="0">
                <a:solidFill>
                  <a:prstClr val="black"/>
                </a:solidFill>
              </a:rPr>
              <a:t>   molecule as a template. </a:t>
            </a:r>
          </a:p>
          <a:p>
            <a:pPr lvl="0">
              <a:buFont typeface="Arial" pitchFamily="34" charset="0"/>
              <a:buChar char="•"/>
            </a:pPr>
            <a:r>
              <a:rPr lang="en-US" sz="2400" dirty="0" smtClean="0">
                <a:solidFill>
                  <a:prstClr val="black"/>
                </a:solidFill>
              </a:rPr>
              <a:t> This produces a RNA-DNA hybrid molecule, the DNA strand being </a:t>
            </a:r>
          </a:p>
          <a:p>
            <a:pPr lvl="0"/>
            <a:r>
              <a:rPr lang="en-US" sz="2400" dirty="0" smtClean="0">
                <a:solidFill>
                  <a:prstClr val="black"/>
                </a:solidFill>
              </a:rPr>
              <a:t>   the c-DNA. The RNA strand is digested either by RNase H or </a:t>
            </a:r>
          </a:p>
          <a:p>
            <a:pPr lvl="0"/>
            <a:r>
              <a:rPr lang="en-US" sz="2400" dirty="0" smtClean="0">
                <a:solidFill>
                  <a:prstClr val="black"/>
                </a:solidFill>
              </a:rPr>
              <a:t>   alkaline hydrolysis: this frees the single-stranded c-DNA. </a:t>
            </a:r>
          </a:p>
          <a:p>
            <a:pPr lvl="0">
              <a:buFont typeface="Arial" pitchFamily="34" charset="0"/>
              <a:buChar char="•"/>
            </a:pPr>
            <a:r>
              <a:rPr lang="en-US" sz="2400" dirty="0" smtClean="0">
                <a:solidFill>
                  <a:prstClr val="black"/>
                </a:solidFill>
              </a:rPr>
              <a:t>  Curiously, the 3'-end of this c-DNA serves as its own primer and </a:t>
            </a:r>
          </a:p>
          <a:p>
            <a:pPr lvl="0"/>
            <a:r>
              <a:rPr lang="en-US" sz="2400" dirty="0" smtClean="0">
                <a:solidFill>
                  <a:prstClr val="black"/>
                </a:solidFill>
              </a:rPr>
              <a:t>   provides the free 3’-OH required for the synthesis of its </a:t>
            </a:r>
          </a:p>
          <a:p>
            <a:pPr lvl="0"/>
            <a:r>
              <a:rPr lang="en-US" sz="2400" dirty="0" smtClean="0">
                <a:solidFill>
                  <a:prstClr val="black"/>
                </a:solidFill>
              </a:rPr>
              <a:t>   complementary strand; therefore, a primer is not required for this </a:t>
            </a:r>
          </a:p>
          <a:p>
            <a:pPr lvl="0"/>
            <a:r>
              <a:rPr lang="en-US" sz="2400" dirty="0" smtClean="0">
                <a:solidFill>
                  <a:prstClr val="black"/>
                </a:solidFill>
              </a:rPr>
              <a:t>   step. </a:t>
            </a:r>
            <a:endParaRPr lang="en-US" sz="2400" dirty="0">
              <a:solidFill>
                <a:prstClr val="black"/>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308324"/>
          </a:xfrm>
          <a:prstGeom prst="rect">
            <a:avLst/>
          </a:prstGeom>
        </p:spPr>
        <p:txBody>
          <a:bodyPr wrap="square">
            <a:spAutoFit/>
          </a:bodyPr>
          <a:lstStyle/>
          <a:p>
            <a:pPr>
              <a:buFont typeface="Arial" pitchFamily="34" charset="0"/>
              <a:buChar char="•"/>
            </a:pPr>
            <a:r>
              <a:rPr lang="en-US" sz="2400" dirty="0" smtClean="0">
                <a:solidFill>
                  <a:prstClr val="black"/>
                </a:solidFill>
              </a:rPr>
              <a:t>  The complementary strand of c-DNA single strand is synthesized </a:t>
            </a:r>
          </a:p>
          <a:p>
            <a:r>
              <a:rPr lang="en-US" sz="2400" dirty="0" smtClean="0">
                <a:solidFill>
                  <a:prstClr val="black"/>
                </a:solidFill>
              </a:rPr>
              <a:t>    by either the reverse transcriptase itself or by </a:t>
            </a:r>
            <a:r>
              <a:rPr lang="en-US" sz="2400" i="1" dirty="0" smtClean="0">
                <a:solidFill>
                  <a:prstClr val="black"/>
                </a:solidFill>
              </a:rPr>
              <a:t>E. coli </a:t>
            </a:r>
            <a:r>
              <a:rPr lang="en-US" sz="2400" dirty="0" smtClean="0">
                <a:solidFill>
                  <a:prstClr val="black"/>
                </a:solidFill>
              </a:rPr>
              <a:t>DNA </a:t>
            </a:r>
          </a:p>
          <a:p>
            <a:r>
              <a:rPr lang="en-US" sz="2400" dirty="0" smtClean="0">
                <a:solidFill>
                  <a:prstClr val="black"/>
                </a:solidFill>
              </a:rPr>
              <a:t>    polymerase I. </a:t>
            </a:r>
          </a:p>
          <a:p>
            <a:pPr>
              <a:buFont typeface="Arial" pitchFamily="34" charset="0"/>
              <a:buChar char="•"/>
            </a:pPr>
            <a:r>
              <a:rPr lang="en-US" sz="2400" dirty="0" smtClean="0">
                <a:solidFill>
                  <a:prstClr val="black"/>
                </a:solidFill>
              </a:rPr>
              <a:t>  This generates a hairpin loop in the c-DNA. The hairpin loop is </a:t>
            </a:r>
          </a:p>
          <a:p>
            <a:r>
              <a:rPr lang="en-US" sz="2400" dirty="0" smtClean="0">
                <a:solidFill>
                  <a:prstClr val="black"/>
                </a:solidFill>
              </a:rPr>
              <a:t>   cleaved by a single strand specific nuclease to yield a regular DNA  </a:t>
            </a:r>
          </a:p>
          <a:p>
            <a:r>
              <a:rPr lang="en-US" sz="2400" dirty="0" smtClean="0">
                <a:solidFill>
                  <a:prstClr val="black"/>
                </a:solidFill>
              </a:rPr>
              <a:t>   duplex.</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cDNA construction&#10; "/>
          <p:cNvPicPr>
            <a:picLocks noChangeAspect="1" noChangeArrowheads="1"/>
          </p:cNvPicPr>
          <p:nvPr/>
        </p:nvPicPr>
        <p:blipFill>
          <a:blip r:embed="rId2"/>
          <a:srcRect/>
          <a:stretch>
            <a:fillRect/>
          </a:stretch>
        </p:blipFill>
        <p:spPr bwMode="auto">
          <a:xfrm>
            <a:off x="990600" y="533400"/>
            <a:ext cx="7010400" cy="5715000"/>
          </a:xfrm>
          <a:prstGeom prst="rect">
            <a:avLst/>
          </a:prstGeom>
          <a:noFill/>
          <a:ln w="38100">
            <a:solidFill>
              <a:srgbClr val="FF0000"/>
            </a:solid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5453224" cy="523220"/>
          </a:xfrm>
          <a:prstGeom prst="rect">
            <a:avLst/>
          </a:prstGeom>
        </p:spPr>
        <p:txBody>
          <a:bodyPr wrap="none">
            <a:spAutoFit/>
          </a:bodyPr>
          <a:lstStyle/>
          <a:p>
            <a:r>
              <a:rPr lang="en-US" sz="2800" b="1" dirty="0" smtClean="0">
                <a:solidFill>
                  <a:srgbClr val="FF0000"/>
                </a:solidFill>
              </a:rPr>
              <a:t>Vectors used in genetic engineering</a:t>
            </a:r>
            <a:endParaRPr lang="en-US" sz="2800" b="1" dirty="0">
              <a:solidFill>
                <a:srgbClr val="FF0000"/>
              </a:solidFill>
            </a:endParaRPr>
          </a:p>
        </p:txBody>
      </p:sp>
      <p:sp>
        <p:nvSpPr>
          <p:cNvPr id="5" name="Rectangle 4"/>
          <p:cNvSpPr/>
          <p:nvPr/>
        </p:nvSpPr>
        <p:spPr>
          <a:xfrm>
            <a:off x="304800" y="685800"/>
            <a:ext cx="8534400" cy="3847207"/>
          </a:xfrm>
          <a:prstGeom prst="rect">
            <a:avLst/>
          </a:prstGeom>
        </p:spPr>
        <p:txBody>
          <a:bodyPr wrap="square">
            <a:spAutoFit/>
          </a:bodyPr>
          <a:lstStyle/>
          <a:p>
            <a:pPr lvl="0"/>
            <a:r>
              <a:rPr lang="en-US" sz="2800" b="1" dirty="0" smtClean="0">
                <a:solidFill>
                  <a:srgbClr val="0070C0"/>
                </a:solidFill>
              </a:rPr>
              <a:t>Plasmid</a:t>
            </a:r>
          </a:p>
          <a:p>
            <a:pPr lvl="0"/>
            <a:r>
              <a:rPr lang="en-US" sz="2400" b="1" dirty="0" smtClean="0">
                <a:solidFill>
                  <a:srgbClr val="C00000"/>
                </a:solidFill>
              </a:rPr>
              <a:t>Types of Plasmid Vectors</a:t>
            </a:r>
          </a:p>
          <a:p>
            <a:pPr lvl="0">
              <a:buFont typeface="Arial" pitchFamily="34" charset="0"/>
              <a:buChar char="•"/>
            </a:pPr>
            <a:r>
              <a:rPr lang="en-US" sz="2400" dirty="0" smtClean="0">
                <a:solidFill>
                  <a:schemeClr val="bg1"/>
                </a:solidFill>
              </a:rPr>
              <a:t>    There are several types of bacterial plasmids, but following </a:t>
            </a:r>
          </a:p>
          <a:p>
            <a:pPr lvl="0"/>
            <a:r>
              <a:rPr lang="en-US" sz="2400" dirty="0" smtClean="0">
                <a:solidFill>
                  <a:schemeClr val="bg1"/>
                </a:solidFill>
              </a:rPr>
              <a:t>     three types are widely studied and used in genetic engineering.</a:t>
            </a:r>
          </a:p>
          <a:p>
            <a:pPr marL="457200" lvl="0" indent="-457200">
              <a:buAutoNum type="arabicPeriod"/>
            </a:pPr>
            <a:r>
              <a:rPr lang="en-US" sz="2400" dirty="0" smtClean="0">
                <a:solidFill>
                  <a:schemeClr val="bg1"/>
                </a:solidFill>
              </a:rPr>
              <a:t>F plasmids are responsible for conjugation and are also called </a:t>
            </a:r>
          </a:p>
          <a:p>
            <a:pPr marL="457200" lvl="0" indent="-457200"/>
            <a:r>
              <a:rPr lang="en-US" sz="2400" dirty="0" smtClean="0">
                <a:solidFill>
                  <a:schemeClr val="bg1"/>
                </a:solidFill>
              </a:rPr>
              <a:t>       conjugative or transmissible plasmids. Due to their presence the bacterial cells behave as male.</a:t>
            </a:r>
          </a:p>
          <a:p>
            <a:pPr marL="457200" lvl="0" indent="-457200">
              <a:buAutoNum type="arabicPeriod" startAt="2"/>
            </a:pPr>
            <a:r>
              <a:rPr lang="en-US" sz="2400" dirty="0" smtClean="0">
                <a:solidFill>
                  <a:schemeClr val="bg1"/>
                </a:solidFill>
              </a:rPr>
              <a:t>R plasmids carry genes for resistance to antibiotics.</a:t>
            </a:r>
          </a:p>
          <a:p>
            <a:pPr marL="457200" lvl="0" indent="-457200">
              <a:buAutoNum type="arabicPeriod" startAt="2"/>
            </a:pPr>
            <a:r>
              <a:rPr lang="en-US" sz="2400" dirty="0" smtClean="0">
                <a:solidFill>
                  <a:schemeClr val="bg1"/>
                </a:solidFill>
              </a:rPr>
              <a:t>Col plasmids carry genes for coding colicins, the proteins that act as bacteriocin and kill sensitive </a:t>
            </a:r>
            <a:r>
              <a:rPr lang="en-US" sz="2400" i="1" dirty="0" smtClean="0">
                <a:solidFill>
                  <a:schemeClr val="bg1"/>
                </a:solidFill>
              </a:rPr>
              <a:t>E. coli </a:t>
            </a:r>
            <a:r>
              <a:rPr lang="en-US" sz="2400" dirty="0" smtClean="0">
                <a:solidFill>
                  <a:schemeClr val="bg1"/>
                </a:solidFill>
              </a:rPr>
              <a:t>cells.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524315"/>
          </a:xfrm>
          <a:prstGeom prst="rect">
            <a:avLst/>
          </a:prstGeom>
        </p:spPr>
        <p:txBody>
          <a:bodyPr wrap="square">
            <a:spAutoFit/>
          </a:bodyPr>
          <a:lstStyle/>
          <a:p>
            <a:pPr marL="457200" lvl="0" indent="-457200"/>
            <a:r>
              <a:rPr lang="en-US" sz="2400" b="1" dirty="0" smtClean="0">
                <a:solidFill>
                  <a:srgbClr val="C00000"/>
                </a:solidFill>
              </a:rPr>
              <a:t>Characteristics of a Plasmid Vector</a:t>
            </a:r>
          </a:p>
          <a:p>
            <a:pPr marL="457200" lvl="0" indent="-457200">
              <a:buFont typeface="Arial" pitchFamily="34" charset="0"/>
              <a:buChar char="•"/>
            </a:pPr>
            <a:r>
              <a:rPr lang="en-US" sz="2400" dirty="0" smtClean="0">
                <a:solidFill>
                  <a:prstClr val="black"/>
                </a:solidFill>
              </a:rPr>
              <a:t>A</a:t>
            </a:r>
            <a:r>
              <a:rPr lang="en-US" sz="2400" b="1" dirty="0" smtClean="0">
                <a:solidFill>
                  <a:srgbClr val="C00000"/>
                </a:solidFill>
              </a:rPr>
              <a:t> </a:t>
            </a:r>
            <a:r>
              <a:rPr lang="en-US" sz="2400" dirty="0" smtClean="0">
                <a:solidFill>
                  <a:prstClr val="black"/>
                </a:solidFill>
              </a:rPr>
              <a:t>suitable plasmid vector must have following characteristics:</a:t>
            </a:r>
          </a:p>
          <a:p>
            <a:pPr marL="457200" lvl="0" indent="-457200">
              <a:buFontTx/>
              <a:buAutoNum type="arabicPeriod"/>
            </a:pPr>
            <a:r>
              <a:rPr lang="en-US" sz="2400" dirty="0" smtClean="0">
                <a:solidFill>
                  <a:prstClr val="black"/>
                </a:solidFill>
              </a:rPr>
              <a:t>It must have minimum amount of DNA.</a:t>
            </a:r>
          </a:p>
          <a:p>
            <a:pPr marL="457200" lvl="0" indent="-457200">
              <a:buFontTx/>
              <a:buAutoNum type="arabicPeriod"/>
            </a:pPr>
            <a:r>
              <a:rPr lang="en-US" sz="2400" dirty="0" smtClean="0">
                <a:solidFill>
                  <a:prstClr val="black"/>
                </a:solidFill>
              </a:rPr>
              <a:t>It must have relaxed replication control.</a:t>
            </a:r>
          </a:p>
          <a:p>
            <a:pPr marL="457200" lvl="0" indent="-457200">
              <a:buFontTx/>
              <a:buAutoNum type="arabicPeriod"/>
            </a:pPr>
            <a:r>
              <a:rPr lang="en-US" sz="2400" dirty="0" smtClean="0">
                <a:solidFill>
                  <a:prstClr val="black"/>
                </a:solidFill>
              </a:rPr>
              <a:t>It should have at least two suitable markers for identification. </a:t>
            </a:r>
          </a:p>
          <a:p>
            <a:pPr marL="457200" lvl="0" indent="-457200">
              <a:buFontTx/>
              <a:buAutoNum type="arabicPeriod"/>
            </a:pPr>
            <a:r>
              <a:rPr lang="en-US" sz="2400" dirty="0" smtClean="0">
                <a:solidFill>
                  <a:prstClr val="black"/>
                </a:solidFill>
              </a:rPr>
              <a:t>It should be easily isolated from the cell.</a:t>
            </a:r>
          </a:p>
          <a:p>
            <a:pPr marL="457200" lvl="0" indent="-457200">
              <a:buFontTx/>
              <a:buAutoNum type="arabicPeriod"/>
            </a:pPr>
            <a:r>
              <a:rPr lang="en-US" sz="2400" dirty="0" smtClean="0">
                <a:solidFill>
                  <a:prstClr val="black"/>
                </a:solidFill>
              </a:rPr>
              <a:t>It should possess a restriction site for one or more restriction enzymes.</a:t>
            </a:r>
          </a:p>
          <a:p>
            <a:pPr marL="457200" lvl="0" indent="-457200">
              <a:buFontTx/>
              <a:buAutoNum type="arabicPeriod"/>
            </a:pPr>
            <a:r>
              <a:rPr lang="en-US" sz="2400" dirty="0" smtClean="0">
                <a:solidFill>
                  <a:prstClr val="black"/>
                </a:solidFill>
              </a:rPr>
              <a:t>Insertion of a foreign DNA molecule as one of these restriction sites does not alter its replication property. </a:t>
            </a:r>
          </a:p>
          <a:p>
            <a:pPr marL="457200" lvl="0" indent="-457200">
              <a:buFontTx/>
              <a:buAutoNum type="arabicPeriod"/>
            </a:pPr>
            <a:r>
              <a:rPr lang="en-US" sz="2400" dirty="0" smtClean="0">
                <a:solidFill>
                  <a:prstClr val="black"/>
                </a:solidFill>
              </a:rPr>
              <a:t>The unique restriction site must be located within one of the two selectable markers. </a:t>
            </a:r>
            <a:endParaRPr lang="en-US" dirty="0">
              <a:solidFill>
                <a:prstClr val="black"/>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srcRect/>
          <a:stretch>
            <a:fillRect/>
          </a:stretch>
        </p:blipFill>
        <p:spPr bwMode="auto">
          <a:xfrm>
            <a:off x="1336675" y="565150"/>
            <a:ext cx="6664325" cy="5726113"/>
          </a:xfrm>
          <a:prstGeom prst="rect">
            <a:avLst/>
          </a:prstGeom>
          <a:noFill/>
          <a:ln w="28575">
            <a:solidFill>
              <a:srgbClr val="FF0000"/>
            </a:solid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534400" cy="6001643"/>
          </a:xfrm>
          <a:prstGeom prst="rect">
            <a:avLst/>
          </a:prstGeom>
        </p:spPr>
        <p:txBody>
          <a:bodyPr wrap="square">
            <a:spAutoFit/>
          </a:bodyPr>
          <a:lstStyle/>
          <a:p>
            <a:r>
              <a:rPr lang="en-US" sz="2400" b="1" dirty="0" smtClean="0">
                <a:solidFill>
                  <a:srgbClr val="C00000"/>
                </a:solidFill>
              </a:rPr>
              <a:t>Examples of Plasmid Vectors</a:t>
            </a:r>
          </a:p>
          <a:p>
            <a:r>
              <a:rPr lang="en-US" sz="2400" dirty="0" smtClean="0">
                <a:solidFill>
                  <a:schemeClr val="bg1"/>
                </a:solidFill>
              </a:rPr>
              <a:t>Plasmids having all the above mentioned characters have been prepared by modifying naturally occurring plasmids by in vitro techniques. Some of such plasmids are:</a:t>
            </a:r>
          </a:p>
          <a:p>
            <a:pPr marL="457200" indent="-457200">
              <a:buAutoNum type="alphaLcParenBoth"/>
            </a:pPr>
            <a:r>
              <a:rPr lang="en-US" sz="2400" b="1" dirty="0" smtClean="0">
                <a:solidFill>
                  <a:srgbClr val="7030A0"/>
                </a:solidFill>
              </a:rPr>
              <a:t>pBR322 Plasmid Vector</a:t>
            </a:r>
          </a:p>
          <a:p>
            <a:pPr marL="457200" indent="-457200">
              <a:buFont typeface="Arial" pitchFamily="34" charset="0"/>
              <a:buChar char="•"/>
            </a:pPr>
            <a:r>
              <a:rPr lang="en-US" sz="2400" dirty="0" smtClean="0">
                <a:solidFill>
                  <a:schemeClr val="bg1"/>
                </a:solidFill>
              </a:rPr>
              <a:t>The name pBR is derived from </a:t>
            </a:r>
          </a:p>
          <a:p>
            <a:pPr marL="457200" indent="-457200"/>
            <a:r>
              <a:rPr lang="en-US" sz="2400" dirty="0" smtClean="0">
                <a:solidFill>
                  <a:schemeClr val="bg1"/>
                </a:solidFill>
              </a:rPr>
              <a:t>       (i) p that denotes plasmid, (ii) B is from the name of scientist, Boliver and (ii) R from Rodriguez. </a:t>
            </a:r>
          </a:p>
          <a:p>
            <a:pPr marL="457200" indent="-457200"/>
            <a:r>
              <a:rPr lang="en-US" sz="2400" dirty="0" smtClean="0">
                <a:solidFill>
                  <a:schemeClr val="bg1"/>
                </a:solidFill>
              </a:rPr>
              <a:t>       These two scientists developed this plasmid. </a:t>
            </a:r>
          </a:p>
          <a:p>
            <a:pPr marL="457200" indent="-457200"/>
            <a:r>
              <a:rPr lang="en-US" sz="2400" dirty="0" smtClean="0">
                <a:solidFill>
                  <a:schemeClr val="bg1"/>
                </a:solidFill>
              </a:rPr>
              <a:t>       The numeral 322 distinguishes this plasmid from other plasmids developed in the same laboratory later on, such as pBR325, pBR327, pBR328, etc. </a:t>
            </a:r>
          </a:p>
          <a:p>
            <a:pPr marL="457200" indent="-457200">
              <a:buFont typeface="Arial" pitchFamily="34" charset="0"/>
              <a:buChar char="•"/>
            </a:pPr>
            <a:r>
              <a:rPr lang="en-US" sz="2400" dirty="0" smtClean="0">
                <a:solidFill>
                  <a:schemeClr val="bg1"/>
                </a:solidFill>
              </a:rPr>
              <a:t>pBR322 is a reconstructed plasmid. It is most widely used plasmid having 4362 base pairs. Its entire base sequence is known. It is constructed from three plasmids and has following regions: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685800" y="685800"/>
            <a:ext cx="3809999" cy="2919828"/>
          </a:xfrm>
          <a:prstGeom prst="rect">
            <a:avLst/>
          </a:prstGeom>
          <a:noFill/>
          <a:ln w="28575">
            <a:solidFill>
              <a:srgbClr val="FF0000"/>
            </a:solidFill>
            <a:miter lim="800000"/>
            <a:headEnd/>
            <a:tailEnd/>
          </a:ln>
          <a:effectLst/>
        </p:spPr>
      </p:pic>
      <p:pic>
        <p:nvPicPr>
          <p:cNvPr id="27650" name="Picture 2" descr="Explain the vector pBR 322 with neat labelled diagram."/>
          <p:cNvPicPr>
            <a:picLocks noChangeAspect="1" noChangeArrowheads="1"/>
          </p:cNvPicPr>
          <p:nvPr/>
        </p:nvPicPr>
        <p:blipFill>
          <a:blip r:embed="rId3"/>
          <a:srcRect/>
          <a:stretch>
            <a:fillRect/>
          </a:stretch>
        </p:blipFill>
        <p:spPr bwMode="auto">
          <a:xfrm>
            <a:off x="4953000" y="3200400"/>
            <a:ext cx="3627664" cy="3276600"/>
          </a:xfrm>
          <a:prstGeom prst="rect">
            <a:avLst/>
          </a:prstGeom>
          <a:noFill/>
          <a:ln w="28575">
            <a:solidFill>
              <a:srgbClr val="FF0000"/>
            </a:solid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marL="514350" indent="-514350">
              <a:buAutoNum type="romanLcParenBoth"/>
            </a:pPr>
            <a:r>
              <a:rPr lang="en-US" sz="2400" b="1" dirty="0" smtClean="0">
                <a:solidFill>
                  <a:srgbClr val="00B050"/>
                </a:solidFill>
              </a:rPr>
              <a:t>Origin of Replication</a:t>
            </a:r>
            <a:r>
              <a:rPr lang="en-US" sz="2400" dirty="0" smtClean="0">
                <a:solidFill>
                  <a:schemeClr val="bg1"/>
                </a:solidFill>
              </a:rPr>
              <a:t>: It is derived from plasmid </a:t>
            </a:r>
            <a:r>
              <a:rPr lang="en-US" sz="2400" baseline="-25000" dirty="0" smtClean="0">
                <a:solidFill>
                  <a:schemeClr val="bg1"/>
                </a:solidFill>
              </a:rPr>
              <a:t>P</a:t>
            </a:r>
            <a:r>
              <a:rPr lang="en-US" sz="2400" dirty="0" smtClean="0">
                <a:solidFill>
                  <a:schemeClr val="bg1"/>
                </a:solidFill>
              </a:rPr>
              <a:t>MBI. This plasmid is closely related to naturally occurring plasmid </a:t>
            </a:r>
            <a:r>
              <a:rPr lang="en-US" sz="2400" i="1" dirty="0" smtClean="0">
                <a:solidFill>
                  <a:schemeClr val="bg1"/>
                </a:solidFill>
              </a:rPr>
              <a:t>Col</a:t>
            </a:r>
            <a:r>
              <a:rPr lang="en-US" sz="2400" dirty="0" smtClean="0">
                <a:solidFill>
                  <a:schemeClr val="bg1"/>
                </a:solidFill>
              </a:rPr>
              <a:t> El.</a:t>
            </a:r>
          </a:p>
          <a:p>
            <a:pPr marL="514350" indent="-514350">
              <a:buAutoNum type="romanLcParenBoth"/>
            </a:pPr>
            <a:r>
              <a:rPr lang="en-US" sz="2400" b="1" dirty="0" smtClean="0">
                <a:solidFill>
                  <a:srgbClr val="00B050"/>
                </a:solidFill>
              </a:rPr>
              <a:t>Gene Conferring Resistance to Antibiotics Ampicillin (amp</a:t>
            </a:r>
            <a:r>
              <a:rPr lang="en-US" sz="2400" b="1" baseline="30000" dirty="0" smtClean="0">
                <a:solidFill>
                  <a:srgbClr val="00B050"/>
                </a:solidFill>
              </a:rPr>
              <a:t>r</a:t>
            </a:r>
            <a:r>
              <a:rPr lang="en-US" sz="2400" b="1" dirty="0" smtClean="0">
                <a:solidFill>
                  <a:srgbClr val="00B050"/>
                </a:solidFill>
              </a:rPr>
              <a:t>) and Tetracycline (tet</a:t>
            </a:r>
            <a:r>
              <a:rPr lang="en-US" sz="2400" b="1" baseline="30000" dirty="0" smtClean="0">
                <a:solidFill>
                  <a:srgbClr val="00B050"/>
                </a:solidFill>
              </a:rPr>
              <a:t>r</a:t>
            </a:r>
            <a:r>
              <a:rPr lang="en-US" sz="2400" b="1" dirty="0" smtClean="0">
                <a:solidFill>
                  <a:srgbClr val="00B050"/>
                </a:solidFill>
              </a:rPr>
              <a:t>): </a:t>
            </a:r>
            <a:r>
              <a:rPr lang="en-US" sz="2400" dirty="0" smtClean="0">
                <a:solidFill>
                  <a:schemeClr val="bg1"/>
                </a:solidFill>
              </a:rPr>
              <a:t>Gene amp</a:t>
            </a:r>
            <a:r>
              <a:rPr lang="en-US" sz="2400" baseline="30000" dirty="0" smtClean="0">
                <a:solidFill>
                  <a:schemeClr val="bg1"/>
                </a:solidFill>
              </a:rPr>
              <a:t>r</a:t>
            </a:r>
            <a:r>
              <a:rPr lang="en-US" sz="2400" dirty="0" smtClean="0">
                <a:solidFill>
                  <a:schemeClr val="bg1"/>
                </a:solidFill>
              </a:rPr>
              <a:t> is derived from plasmid RI and gene tet</a:t>
            </a:r>
            <a:r>
              <a:rPr lang="en-US" sz="2400" baseline="30000" dirty="0" smtClean="0">
                <a:solidFill>
                  <a:schemeClr val="bg1"/>
                </a:solidFill>
              </a:rPr>
              <a:t>r </a:t>
            </a:r>
            <a:r>
              <a:rPr lang="en-US" sz="2400" dirty="0" smtClean="0">
                <a:solidFill>
                  <a:schemeClr val="bg1"/>
                </a:solidFill>
              </a:rPr>
              <a:t>from plasmid R6.5. Both are natural populations of antibiotic resistant plasmids. These genes are used as markers. </a:t>
            </a:r>
          </a:p>
          <a:p>
            <a:pPr marL="514350" indent="-514350">
              <a:buAutoNum type="romanLcParenBoth"/>
            </a:pPr>
            <a:r>
              <a:rPr lang="en-US" sz="2400" b="1" dirty="0" smtClean="0">
                <a:solidFill>
                  <a:srgbClr val="00B050"/>
                </a:solidFill>
              </a:rPr>
              <a:t>Unique Recognition Sites for 20 Restriction Endonucleases</a:t>
            </a:r>
            <a:r>
              <a:rPr lang="en-US" sz="2400" dirty="0" smtClean="0">
                <a:solidFill>
                  <a:schemeClr val="bg1"/>
                </a:solidFill>
              </a:rPr>
              <a:t>: Some of these sites lie within the markers amp</a:t>
            </a:r>
            <a:r>
              <a:rPr lang="en-US" sz="2400" baseline="30000" dirty="0" smtClean="0">
                <a:solidFill>
                  <a:schemeClr val="bg1"/>
                </a:solidFill>
              </a:rPr>
              <a:t>r</a:t>
            </a:r>
            <a:r>
              <a:rPr lang="en-US" sz="2400" dirty="0" smtClean="0">
                <a:solidFill>
                  <a:schemeClr val="bg1"/>
                </a:solidFill>
              </a:rPr>
              <a:t> and tet</a:t>
            </a:r>
            <a:r>
              <a:rPr lang="en-US" sz="2400" baseline="30000" dirty="0" smtClean="0">
                <a:solidFill>
                  <a:schemeClr val="bg1"/>
                </a:solidFill>
              </a:rPr>
              <a:t>r</a:t>
            </a:r>
            <a:r>
              <a:rPr lang="en-US" sz="2400" dirty="0" smtClean="0">
                <a:solidFill>
                  <a:schemeClr val="bg1"/>
                </a:solidFill>
              </a:rPr>
              <a:t> genes. The presence of restriction sites within markers tet</a:t>
            </a:r>
            <a:r>
              <a:rPr lang="en-US" sz="2400" baseline="30000" dirty="0" smtClean="0">
                <a:solidFill>
                  <a:schemeClr val="bg1"/>
                </a:solidFill>
              </a:rPr>
              <a:t>r</a:t>
            </a:r>
            <a:r>
              <a:rPr lang="en-US" sz="2400" dirty="0" smtClean="0">
                <a:solidFill>
                  <a:schemeClr val="bg1"/>
                </a:solidFill>
              </a:rPr>
              <a:t> and amp</a:t>
            </a:r>
            <a:r>
              <a:rPr lang="en-US" sz="2400" baseline="30000" dirty="0" smtClean="0">
                <a:solidFill>
                  <a:schemeClr val="bg1"/>
                </a:solidFill>
              </a:rPr>
              <a:t>r</a:t>
            </a:r>
            <a:r>
              <a:rPr lang="en-US" sz="2400" dirty="0" smtClean="0">
                <a:solidFill>
                  <a:schemeClr val="bg1"/>
                </a:solidFill>
              </a:rPr>
              <a:t> permits an easy selection of transformed cells having recombinant PBR322. Insertion of foreign DNA fragment into the plasmid using restriction enzyme </a:t>
            </a:r>
            <a:r>
              <a:rPr lang="en-US" sz="2400" i="1" dirty="0" err="1" smtClean="0">
                <a:solidFill>
                  <a:schemeClr val="bg1"/>
                </a:solidFill>
              </a:rPr>
              <a:t>Pst</a:t>
            </a:r>
            <a:r>
              <a:rPr lang="en-US" sz="2400" dirty="0" smtClean="0">
                <a:solidFill>
                  <a:schemeClr val="bg1"/>
                </a:solidFill>
              </a:rPr>
              <a:t> I or </a:t>
            </a:r>
            <a:r>
              <a:rPr lang="en-US" sz="2400" i="1" dirty="0" err="1" smtClean="0">
                <a:solidFill>
                  <a:schemeClr val="bg1"/>
                </a:solidFill>
              </a:rPr>
              <a:t>Pvu</a:t>
            </a:r>
            <a:r>
              <a:rPr lang="en-US" sz="2400" dirty="0" smtClean="0">
                <a:solidFill>
                  <a:schemeClr val="bg1"/>
                </a:solidFill>
              </a:rPr>
              <a:t> 1 places the DNA insert (foreign DNA) within the marker gene amp</a:t>
            </a:r>
            <a:r>
              <a:rPr lang="en-US" sz="2400" baseline="30000" dirty="0" smtClean="0">
                <a:solidFill>
                  <a:schemeClr val="bg1"/>
                </a:solidFill>
              </a:rPr>
              <a:t>r</a:t>
            </a:r>
            <a:r>
              <a:rPr lang="en-US" sz="2400" dirty="0" smtClean="0">
                <a:solidFill>
                  <a:schemeClr val="bg1"/>
                </a:solidFill>
              </a:rPr>
              <a:t>. The DNA insert (foreign DNA) within the marker gene amp</a:t>
            </a:r>
            <a:r>
              <a:rPr lang="en-US" sz="2400" baseline="30000" dirty="0" smtClean="0">
                <a:solidFill>
                  <a:schemeClr val="bg1"/>
                </a:solidFill>
              </a:rPr>
              <a:t>r </a:t>
            </a:r>
            <a:r>
              <a:rPr lang="en-US" sz="2400" dirty="0" smtClean="0">
                <a:solidFill>
                  <a:schemeClr val="bg1"/>
                </a:solidFill>
              </a:rPr>
              <a:t>makes it nonfunctional. </a:t>
            </a:r>
            <a:endParaRPr 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r>
              <a:rPr lang="en-US" sz="2400" b="1" dirty="0" smtClean="0">
                <a:solidFill>
                  <a:srgbClr val="C00000"/>
                </a:solidFill>
              </a:rPr>
              <a:t>For Gene Cloning Following topics we have to understand:</a:t>
            </a:r>
          </a:p>
          <a:p>
            <a:pPr lvl="0"/>
            <a:r>
              <a:rPr lang="en-US" sz="2400" dirty="0" smtClean="0">
                <a:solidFill>
                  <a:schemeClr val="bg1"/>
                </a:solidFill>
              </a:rPr>
              <a:t>(1) Isolation of DNA and RNA</a:t>
            </a:r>
          </a:p>
          <a:p>
            <a:pPr lvl="0"/>
            <a:r>
              <a:rPr lang="en-US" sz="2400" dirty="0" smtClean="0">
                <a:solidFill>
                  <a:prstClr val="black"/>
                </a:solidFill>
              </a:rPr>
              <a:t>(2) Restriction Endonucleases: Types, nomenclature, recognition </a:t>
            </a:r>
          </a:p>
          <a:p>
            <a:pPr lvl="0"/>
            <a:r>
              <a:rPr lang="en-US" sz="2400" dirty="0" smtClean="0">
                <a:solidFill>
                  <a:prstClr val="black"/>
                </a:solidFill>
              </a:rPr>
              <a:t>      sequences and cleavage pattern</a:t>
            </a:r>
          </a:p>
          <a:p>
            <a:pPr lvl="0"/>
            <a:r>
              <a:rPr lang="en-US" sz="2400" dirty="0" smtClean="0">
                <a:solidFill>
                  <a:prstClr val="black"/>
                </a:solidFill>
              </a:rPr>
              <a:t>(3) DNA ligase and ligation</a:t>
            </a:r>
          </a:p>
          <a:p>
            <a:pPr lvl="0"/>
            <a:r>
              <a:rPr lang="en-US" sz="2400" dirty="0" smtClean="0">
                <a:solidFill>
                  <a:prstClr val="black"/>
                </a:solidFill>
              </a:rPr>
              <a:t>(4) Modifications of cut ends</a:t>
            </a:r>
            <a:r>
              <a:rPr lang="en-US" sz="2400" dirty="0" smtClean="0">
                <a:solidFill>
                  <a:prstClr val="black"/>
                </a:solidFill>
                <a:ea typeface="Times New Roman" pitchFamily="18" charset="0"/>
                <a:cs typeface="Times New Roman" pitchFamily="18" charset="0"/>
              </a:rPr>
              <a:t> </a:t>
            </a:r>
          </a:p>
          <a:p>
            <a:pPr lvl="0"/>
            <a:r>
              <a:rPr lang="en-US" sz="2400" dirty="0" smtClean="0">
                <a:solidFill>
                  <a:prstClr val="black"/>
                </a:solidFill>
                <a:cs typeface="Times New Roman" pitchFamily="18" charset="0"/>
              </a:rPr>
              <a:t>(5) </a:t>
            </a:r>
            <a:r>
              <a:rPr lang="en-US" sz="2400" dirty="0" smtClean="0">
                <a:solidFill>
                  <a:schemeClr val="bg1"/>
                </a:solidFill>
              </a:rPr>
              <a:t>DNA sequencing : Maxam Gilbert and Sanger sequencing</a:t>
            </a:r>
            <a:r>
              <a:rPr lang="en-US" sz="2400" dirty="0" smtClean="0">
                <a:solidFill>
                  <a:prstClr val="black"/>
                </a:solidFill>
                <a:ea typeface="Times New Roman" pitchFamily="18" charset="0"/>
                <a:cs typeface="Times New Roman" pitchFamily="18" charset="0"/>
              </a:rPr>
              <a:t> </a:t>
            </a:r>
          </a:p>
          <a:p>
            <a:pPr lvl="0"/>
            <a:r>
              <a:rPr lang="en-US" sz="2400" dirty="0" smtClean="0">
                <a:solidFill>
                  <a:prstClr val="black"/>
                </a:solidFill>
                <a:ea typeface="Times New Roman" pitchFamily="18" charset="0"/>
                <a:cs typeface="Times New Roman" pitchFamily="18" charset="0"/>
              </a:rPr>
              <a:t>(6)</a:t>
            </a:r>
            <a:r>
              <a:rPr lang="en-US" sz="2400" dirty="0" smtClean="0">
                <a:solidFill>
                  <a:schemeClr val="bg1"/>
                </a:solidFill>
              </a:rPr>
              <a:t> Salient features of  ideal  vector. </a:t>
            </a:r>
          </a:p>
          <a:p>
            <a:r>
              <a:rPr lang="en-US" sz="2400" dirty="0" smtClean="0">
                <a:solidFill>
                  <a:schemeClr val="bg1"/>
                </a:solidFill>
                <a:ea typeface="Times New Roman" pitchFamily="18" charset="0"/>
                <a:cs typeface="Times New Roman" pitchFamily="18" charset="0"/>
              </a:rPr>
              <a:t>(7) </a:t>
            </a:r>
            <a:r>
              <a:rPr lang="en-US" sz="2400" dirty="0" smtClean="0">
                <a:solidFill>
                  <a:schemeClr val="bg1"/>
                </a:solidFill>
              </a:rPr>
              <a:t>Vectors used in genetic engineering. </a:t>
            </a:r>
          </a:p>
          <a:p>
            <a:r>
              <a:rPr lang="en-US" sz="2400" dirty="0" smtClean="0">
                <a:solidFill>
                  <a:schemeClr val="bg1"/>
                </a:solidFill>
              </a:rPr>
              <a:t>      Plasmids(PBR 322, PUC 18)</a:t>
            </a:r>
            <a:endParaRPr lang="en-US" sz="2400" b="1" dirty="0" smtClean="0">
              <a:solidFill>
                <a:srgbClr val="C00000"/>
              </a:solidFill>
            </a:endParaRPr>
          </a:p>
          <a:p>
            <a:r>
              <a:rPr lang="en-US" sz="2400" dirty="0" smtClean="0">
                <a:solidFill>
                  <a:schemeClr val="bg1"/>
                </a:solidFill>
              </a:rPr>
              <a:t>      Bacteriophages : lambda</a:t>
            </a:r>
          </a:p>
          <a:p>
            <a:r>
              <a:rPr lang="en-US" sz="2400" dirty="0" smtClean="0">
                <a:solidFill>
                  <a:schemeClr val="bg1"/>
                </a:solidFill>
              </a:rPr>
              <a:t>      Cosmids</a:t>
            </a:r>
          </a:p>
          <a:p>
            <a:r>
              <a:rPr lang="en-US" sz="2400" dirty="0" smtClean="0">
                <a:solidFill>
                  <a:schemeClr val="bg1"/>
                </a:solidFill>
              </a:rPr>
              <a:t>      Artificial chromosome vectors: YAC and BAC</a:t>
            </a:r>
            <a:r>
              <a:rPr lang="en-US" sz="2400" b="1" dirty="0" smtClean="0">
                <a:solidFill>
                  <a:srgbClr val="C00000"/>
                </a:solidFill>
              </a:rPr>
              <a:t> </a:t>
            </a:r>
          </a:p>
          <a:p>
            <a:pPr lvl="0"/>
            <a:r>
              <a:rPr lang="en-US" sz="2400" dirty="0" smtClean="0">
                <a:solidFill>
                  <a:schemeClr val="bg1"/>
                </a:solidFill>
              </a:rPr>
              <a:t>(8)</a:t>
            </a:r>
            <a:r>
              <a:rPr lang="en-US" sz="2400" dirty="0" smtClean="0">
                <a:solidFill>
                  <a:prstClr val="white"/>
                </a:solidFill>
              </a:rPr>
              <a:t> </a:t>
            </a:r>
            <a:r>
              <a:rPr lang="en-US" sz="2400" dirty="0" smtClean="0">
                <a:solidFill>
                  <a:prstClr val="black"/>
                </a:solidFill>
              </a:rPr>
              <a:t>C-DNA library preparation</a:t>
            </a:r>
            <a:r>
              <a:rPr lang="en-US" sz="2400" b="1" dirty="0" smtClean="0">
                <a:solidFill>
                  <a:prstClr val="black"/>
                </a:solidFill>
              </a:rPr>
              <a:t> </a:t>
            </a:r>
          </a:p>
          <a:p>
            <a:endParaRPr lang="en-US" sz="2400" dirty="0" smtClean="0">
              <a:solidFill>
                <a:schemeClr val="bg1"/>
              </a:solidFill>
            </a:endParaRPr>
          </a:p>
          <a:p>
            <a:r>
              <a:rPr lang="en-US" sz="2400" dirty="0" smtClean="0"/>
              <a:t> </a:t>
            </a:r>
          </a:p>
          <a:p>
            <a:pPr lvl="0"/>
            <a:r>
              <a:rPr lang="en-US" sz="2400" dirty="0" smtClean="0"/>
              <a:t> </a:t>
            </a:r>
            <a:endParaRPr lang="en-US" sz="2400" dirty="0" smtClean="0">
              <a:solidFill>
                <a:prstClr val="black"/>
              </a:solidFill>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pPr marL="514350" lvl="0" indent="-514350"/>
            <a:r>
              <a:rPr lang="en-US" sz="2400" dirty="0" smtClean="0">
                <a:solidFill>
                  <a:prstClr val="black"/>
                </a:solidFill>
              </a:rPr>
              <a:t>        Bacterial cells with such a recombinant pBR322 will be unable to grow in the presence of ampicillin but will grow successfully on tetracycline. Similarly, when restriction enzyme </a:t>
            </a:r>
            <a:r>
              <a:rPr lang="en-US" sz="2400" i="1" dirty="0" smtClean="0">
                <a:solidFill>
                  <a:prstClr val="black"/>
                </a:solidFill>
              </a:rPr>
              <a:t>Bam</a:t>
            </a:r>
            <a:r>
              <a:rPr lang="en-US" sz="2400" dirty="0" smtClean="0">
                <a:solidFill>
                  <a:prstClr val="black"/>
                </a:solidFill>
              </a:rPr>
              <a:t> HI or </a:t>
            </a:r>
            <a:r>
              <a:rPr lang="en-US" sz="2400" i="1" dirty="0" smtClean="0">
                <a:solidFill>
                  <a:prstClr val="black"/>
                </a:solidFill>
              </a:rPr>
              <a:t>Sal</a:t>
            </a:r>
            <a:r>
              <a:rPr lang="en-US" sz="2400" dirty="0" smtClean="0">
                <a:solidFill>
                  <a:prstClr val="black"/>
                </a:solidFill>
              </a:rPr>
              <a:t> I is used, the DNA insert is placed within the marker gene </a:t>
            </a:r>
            <a:r>
              <a:rPr lang="en-US" sz="2400" dirty="0" smtClean="0">
                <a:solidFill>
                  <a:schemeClr val="bg1"/>
                </a:solidFill>
              </a:rPr>
              <a:t>tet</a:t>
            </a:r>
            <a:r>
              <a:rPr lang="en-US" sz="2400" baseline="30000" dirty="0" smtClean="0">
                <a:solidFill>
                  <a:schemeClr val="bg1"/>
                </a:solidFill>
              </a:rPr>
              <a:t>r</a:t>
            </a:r>
            <a:r>
              <a:rPr lang="en-US" sz="2400" dirty="0" smtClean="0">
                <a:solidFill>
                  <a:prstClr val="black"/>
                </a:solidFill>
              </a:rPr>
              <a:t>. This makes tetracycline gene nonfunctional. Transformed bacterial cells possessing such a recombinant pBR322 will multiply on ampicillin but not on tetracycline. This process allows an easy selection of a single bacterial cell having recombinant DNA. </a:t>
            </a:r>
          </a:p>
          <a:p>
            <a:pPr marL="514350" lvl="0" indent="-514350"/>
            <a:r>
              <a:rPr lang="en-US" sz="2400" dirty="0" smtClean="0">
                <a:solidFill>
                  <a:prstClr val="black"/>
                </a:solidFill>
              </a:rPr>
              <a:t>(iv)  Nic-bom Region: PBR322 has a nic-bom region (bom basis of mobility). It is responsible for mobilization or cell to cell transfer of the plasmid. This region interferes with the replication efficiency of extra chromosomal DNA in monkey cells.</a:t>
            </a:r>
            <a:endParaRPr lang="en-US" sz="2400" dirty="0">
              <a:solidFill>
                <a:prstClr val="black"/>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524315"/>
          </a:xfrm>
          <a:prstGeom prst="rect">
            <a:avLst/>
          </a:prstGeom>
        </p:spPr>
        <p:txBody>
          <a:bodyPr wrap="square">
            <a:spAutoFit/>
          </a:bodyPr>
          <a:lstStyle/>
          <a:p>
            <a:r>
              <a:rPr lang="en-US" sz="2400" b="1" dirty="0" smtClean="0">
                <a:solidFill>
                  <a:srgbClr val="C00000"/>
                </a:solidFill>
              </a:rPr>
              <a:t>Useful Features of pBR322</a:t>
            </a:r>
          </a:p>
          <a:p>
            <a:r>
              <a:rPr lang="en-US" sz="2400" dirty="0" smtClean="0">
                <a:solidFill>
                  <a:schemeClr val="bg1"/>
                </a:solidFill>
              </a:rPr>
              <a:t>The useful features of this plasmid are: </a:t>
            </a:r>
          </a:p>
          <a:p>
            <a:pPr>
              <a:buFont typeface="Arial" pitchFamily="34" charset="0"/>
              <a:buChar char="•"/>
            </a:pPr>
            <a:r>
              <a:rPr lang="en-US" sz="2400" dirty="0" smtClean="0">
                <a:solidFill>
                  <a:schemeClr val="bg1"/>
                </a:solidFill>
              </a:rPr>
              <a:t>   Small size (4.4 kb) enables easy handling, purification and </a:t>
            </a:r>
          </a:p>
          <a:p>
            <a:r>
              <a:rPr lang="en-US" sz="2400" dirty="0" smtClean="0">
                <a:solidFill>
                  <a:schemeClr val="bg1"/>
                </a:solidFill>
              </a:rPr>
              <a:t>    manipulation. </a:t>
            </a:r>
          </a:p>
          <a:p>
            <a:pPr>
              <a:buFont typeface="Arial" pitchFamily="34" charset="0"/>
              <a:buChar char="•"/>
            </a:pPr>
            <a:r>
              <a:rPr lang="en-US" sz="2400" dirty="0" smtClean="0">
                <a:solidFill>
                  <a:schemeClr val="bg1"/>
                </a:solidFill>
              </a:rPr>
              <a:t>  Two selectable markers amp</a:t>
            </a:r>
            <a:r>
              <a:rPr lang="en-US" sz="2400" baseline="30000" dirty="0" smtClean="0">
                <a:solidFill>
                  <a:schemeClr val="bg1"/>
                </a:solidFill>
              </a:rPr>
              <a:t>r</a:t>
            </a:r>
            <a:r>
              <a:rPr lang="en-US" sz="2400" dirty="0" smtClean="0">
                <a:solidFill>
                  <a:schemeClr val="bg1"/>
                </a:solidFill>
              </a:rPr>
              <a:t> and tet</a:t>
            </a:r>
            <a:r>
              <a:rPr lang="en-US" sz="2400" baseline="30000" dirty="0" smtClean="0">
                <a:solidFill>
                  <a:schemeClr val="bg1"/>
                </a:solidFill>
              </a:rPr>
              <a:t>r</a:t>
            </a:r>
            <a:r>
              <a:rPr lang="en-US" sz="2400" dirty="0" smtClean="0">
                <a:solidFill>
                  <a:schemeClr val="bg1"/>
                </a:solidFill>
              </a:rPr>
              <a:t> permit easy </a:t>
            </a:r>
          </a:p>
          <a:p>
            <a:r>
              <a:rPr lang="en-US" sz="2400" dirty="0" smtClean="0">
                <a:solidFill>
                  <a:schemeClr val="bg1"/>
                </a:solidFill>
              </a:rPr>
              <a:t>    selection of recombinant DNA. </a:t>
            </a:r>
          </a:p>
          <a:p>
            <a:pPr>
              <a:buFont typeface="Arial" pitchFamily="34" charset="0"/>
              <a:buChar char="•"/>
            </a:pPr>
            <a:r>
              <a:rPr lang="en-US" sz="2400" dirty="0" smtClean="0">
                <a:solidFill>
                  <a:schemeClr val="bg1"/>
                </a:solidFill>
              </a:rPr>
              <a:t>  About 15 copies of them occur per cell which can be increased to </a:t>
            </a:r>
          </a:p>
          <a:p>
            <a:r>
              <a:rPr lang="en-US" sz="2400" dirty="0" smtClean="0">
                <a:solidFill>
                  <a:schemeClr val="bg1"/>
                </a:solidFill>
              </a:rPr>
              <a:t>   1,000 to 3,000 when protein synthesis is blocked.</a:t>
            </a:r>
          </a:p>
          <a:p>
            <a:pPr>
              <a:buFont typeface="Arial" pitchFamily="34" charset="0"/>
              <a:buChar char="•"/>
            </a:pPr>
            <a:r>
              <a:rPr lang="en-US" sz="2400" dirty="0" smtClean="0">
                <a:solidFill>
                  <a:schemeClr val="bg1"/>
                </a:solidFill>
              </a:rPr>
              <a:t>  It is a cloning vector.</a:t>
            </a:r>
          </a:p>
          <a:p>
            <a:r>
              <a:rPr lang="en-US" sz="2400" dirty="0" smtClean="0">
                <a:solidFill>
                  <a:schemeClr val="bg1"/>
                </a:solidFill>
              </a:rPr>
              <a:t>    pBR327 has more advantageous features than plasmid pBR322, </a:t>
            </a:r>
          </a:p>
          <a:p>
            <a:r>
              <a:rPr lang="en-US" sz="2400" dirty="0" smtClean="0">
                <a:solidFill>
                  <a:schemeClr val="bg1"/>
                </a:solidFill>
              </a:rPr>
              <a:t>    Its 30-40 copies occur in each normal cell of </a:t>
            </a:r>
            <a:r>
              <a:rPr lang="en-US" sz="2400" i="1" dirty="0" smtClean="0">
                <a:solidFill>
                  <a:schemeClr val="bg1"/>
                </a:solidFill>
              </a:rPr>
              <a:t>E. coli</a:t>
            </a:r>
            <a:r>
              <a:rPr lang="en-US" sz="2400" dirty="0" smtClean="0">
                <a:solidFill>
                  <a:schemeClr val="bg1"/>
                </a:solidFill>
              </a:rPr>
              <a:t>. It is an   </a:t>
            </a:r>
          </a:p>
          <a:p>
            <a:r>
              <a:rPr lang="en-US" sz="2400" dirty="0" smtClean="0">
                <a:solidFill>
                  <a:schemeClr val="bg1"/>
                </a:solidFill>
              </a:rPr>
              <a:t>    expression plasmid.</a:t>
            </a:r>
            <a:endParaRPr lang="en-US" sz="2400" dirty="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smtClean="0">
                <a:solidFill>
                  <a:srgbClr val="7030A0"/>
                </a:solidFill>
              </a:rPr>
              <a:t>(b) </a:t>
            </a:r>
            <a:r>
              <a:rPr lang="en-US" sz="2400" b="1" dirty="0" smtClean="0">
                <a:solidFill>
                  <a:srgbClr val="7030A0"/>
                </a:solidFill>
              </a:rPr>
              <a:t>pUC18 </a:t>
            </a:r>
            <a:r>
              <a:rPr lang="en-US" sz="2400" b="1" dirty="0" smtClean="0">
                <a:solidFill>
                  <a:srgbClr val="7030A0"/>
                </a:solidFill>
              </a:rPr>
              <a:t>Plasmid Vector</a:t>
            </a:r>
          </a:p>
          <a:p>
            <a:pPr>
              <a:buFont typeface="Arial" pitchFamily="34" charset="0"/>
              <a:buChar char="•"/>
            </a:pPr>
            <a:r>
              <a:rPr lang="en-US" sz="2400" dirty="0" smtClean="0">
                <a:solidFill>
                  <a:schemeClr val="bg1"/>
                </a:solidFill>
              </a:rPr>
              <a:t>  pUC8 is a derivative of pBR322. </a:t>
            </a:r>
          </a:p>
          <a:p>
            <a:pPr>
              <a:buFont typeface="Arial" pitchFamily="34" charset="0"/>
              <a:buChar char="•"/>
            </a:pPr>
            <a:r>
              <a:rPr lang="en-US" sz="2400" dirty="0" smtClean="0">
                <a:solidFill>
                  <a:schemeClr val="bg1"/>
                </a:solidFill>
              </a:rPr>
              <a:t>  It is much smaller, only 2.7 kbp long. </a:t>
            </a:r>
          </a:p>
          <a:p>
            <a:pPr>
              <a:buFont typeface="Arial" pitchFamily="34" charset="0"/>
              <a:buChar char="•"/>
            </a:pPr>
            <a:r>
              <a:rPr lang="en-US" sz="2400" dirty="0" smtClean="0">
                <a:solidFill>
                  <a:schemeClr val="bg1"/>
                </a:solidFill>
              </a:rPr>
              <a:t>  It is named after the place of its preparation i.e., University of </a:t>
            </a:r>
          </a:p>
          <a:p>
            <a:r>
              <a:rPr lang="en-US" sz="2400" dirty="0" smtClean="0">
                <a:solidFill>
                  <a:schemeClr val="bg1"/>
                </a:solidFill>
              </a:rPr>
              <a:t>    California. </a:t>
            </a:r>
          </a:p>
          <a:p>
            <a:r>
              <a:rPr lang="en-US" sz="2400" dirty="0" smtClean="0">
                <a:solidFill>
                  <a:schemeClr val="bg1"/>
                </a:solidFill>
              </a:rPr>
              <a:t>It has following two parts derived from pBR322:</a:t>
            </a:r>
          </a:p>
          <a:p>
            <a:r>
              <a:rPr lang="en-US" sz="2400" dirty="0" smtClean="0">
                <a:solidFill>
                  <a:schemeClr val="bg1"/>
                </a:solidFill>
              </a:rPr>
              <a:t>  1. Ampicillin resistance gene. </a:t>
            </a:r>
          </a:p>
          <a:p>
            <a:r>
              <a:rPr lang="en-US" sz="2400" dirty="0" smtClean="0">
                <a:solidFill>
                  <a:schemeClr val="bg1"/>
                </a:solidFill>
              </a:rPr>
              <a:t>  2. </a:t>
            </a:r>
            <a:r>
              <a:rPr lang="en-US" sz="2400" i="1" dirty="0" smtClean="0">
                <a:solidFill>
                  <a:schemeClr val="bg1"/>
                </a:solidFill>
              </a:rPr>
              <a:t>Col</a:t>
            </a:r>
            <a:r>
              <a:rPr lang="en-US" sz="2400" dirty="0" smtClean="0">
                <a:solidFill>
                  <a:schemeClr val="bg1"/>
                </a:solidFill>
              </a:rPr>
              <a:t> El origin of replication. </a:t>
            </a:r>
          </a:p>
          <a:p>
            <a:pPr>
              <a:buFont typeface="Arial" pitchFamily="34" charset="0"/>
              <a:buChar char="•"/>
            </a:pPr>
            <a:r>
              <a:rPr lang="en-US" sz="2400" dirty="0" smtClean="0">
                <a:solidFill>
                  <a:schemeClr val="bg1"/>
                </a:solidFill>
              </a:rPr>
              <a:t>  It also has lacZ gene derived from </a:t>
            </a:r>
            <a:r>
              <a:rPr lang="en-US" sz="2400" i="1" dirty="0" smtClean="0">
                <a:solidFill>
                  <a:schemeClr val="bg1"/>
                </a:solidFill>
              </a:rPr>
              <a:t>E. coli</a:t>
            </a:r>
            <a:r>
              <a:rPr lang="en-US" sz="2400" dirty="0" smtClean="0">
                <a:solidFill>
                  <a:schemeClr val="bg1"/>
                </a:solidFill>
              </a:rPr>
              <a:t>. A polylinker sequence </a:t>
            </a:r>
          </a:p>
          <a:p>
            <a:r>
              <a:rPr lang="en-US" sz="2400" dirty="0" smtClean="0">
                <a:solidFill>
                  <a:schemeClr val="bg1"/>
                </a:solidFill>
              </a:rPr>
              <a:t>    having unique restriction sites lies in the lac region. </a:t>
            </a:r>
          </a:p>
          <a:p>
            <a:pPr>
              <a:buFont typeface="Arial" pitchFamily="34" charset="0"/>
              <a:buChar char="•"/>
            </a:pPr>
            <a:r>
              <a:rPr lang="en-US" sz="2400" dirty="0" smtClean="0">
                <a:solidFill>
                  <a:schemeClr val="bg1"/>
                </a:solidFill>
              </a:rPr>
              <a:t>  When DNA insert is cloned in this region the lac gene is </a:t>
            </a:r>
          </a:p>
          <a:p>
            <a:r>
              <a:rPr lang="en-US" sz="2400" dirty="0" smtClean="0">
                <a:solidFill>
                  <a:schemeClr val="bg1"/>
                </a:solidFill>
              </a:rPr>
              <a:t>    inactivated. </a:t>
            </a:r>
          </a:p>
          <a:p>
            <a:pPr>
              <a:buFont typeface="Arial" pitchFamily="34" charset="0"/>
              <a:buChar char="•"/>
            </a:pPr>
            <a:r>
              <a:rPr lang="en-US" sz="2400" dirty="0" smtClean="0">
                <a:solidFill>
                  <a:schemeClr val="bg1"/>
                </a:solidFill>
              </a:rPr>
              <a:t>  The transformed bacterial cells with recombinant DNA molecule </a:t>
            </a:r>
          </a:p>
          <a:p>
            <a:r>
              <a:rPr lang="en-US" sz="2400" dirty="0" smtClean="0">
                <a:solidFill>
                  <a:schemeClr val="bg1"/>
                </a:solidFill>
              </a:rPr>
              <a:t>    are B-</a:t>
            </a:r>
            <a:r>
              <a:rPr lang="en-US" sz="2400" dirty="0" err="1" smtClean="0">
                <a:solidFill>
                  <a:schemeClr val="bg1"/>
                </a:solidFill>
              </a:rPr>
              <a:t>galactosidase</a:t>
            </a:r>
            <a:r>
              <a:rPr lang="en-US" sz="2400" dirty="0" smtClean="0">
                <a:solidFill>
                  <a:schemeClr val="bg1"/>
                </a:solidFill>
              </a:rPr>
              <a:t> deficient and are easily selected from normal </a:t>
            </a:r>
          </a:p>
          <a:p>
            <a:r>
              <a:rPr lang="en-US" sz="2400" dirty="0" smtClean="0">
                <a:solidFill>
                  <a:schemeClr val="bg1"/>
                </a:solidFill>
              </a:rPr>
              <a:t>    bacterial cells in a single step. </a:t>
            </a:r>
          </a:p>
          <a:p>
            <a:pPr>
              <a:buFont typeface="Arial" pitchFamily="34" charset="0"/>
              <a:buChar char="•"/>
            </a:pPr>
            <a:r>
              <a:rPr lang="en-US" sz="2400" dirty="0" smtClean="0">
                <a:solidFill>
                  <a:schemeClr val="bg1"/>
                </a:solidFill>
              </a:rPr>
              <a:t>  pUC8 has become one of the most popular </a:t>
            </a:r>
            <a:r>
              <a:rPr lang="en-US" sz="2400" i="1" dirty="0" smtClean="0">
                <a:solidFill>
                  <a:schemeClr val="bg1"/>
                </a:solidFill>
              </a:rPr>
              <a:t>E coli </a:t>
            </a:r>
            <a:r>
              <a:rPr lang="en-US" sz="2400" dirty="0" smtClean="0">
                <a:solidFill>
                  <a:schemeClr val="bg1"/>
                </a:solidFill>
              </a:rPr>
              <a:t>cloning vector. </a:t>
            </a:r>
          </a:p>
          <a:p>
            <a:pPr>
              <a:buFont typeface="Arial" pitchFamily="34" charset="0"/>
              <a:buChar char="•"/>
            </a:pPr>
            <a:r>
              <a:rPr lang="en-US" sz="2400" dirty="0" smtClean="0">
                <a:solidFill>
                  <a:schemeClr val="bg1"/>
                </a:solidFill>
              </a:rPr>
              <a:t>  Other vectors in pUC series are pUC 9 pUC12, pUC18 and pUC19.</a:t>
            </a:r>
            <a:endParaRPr lang="en-US" sz="2400" dirty="0">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82" name="Picture 2" descr="pUC18 DNA plasmid - EnzyQuest"/>
          <p:cNvPicPr>
            <a:picLocks noChangeAspect="1" noChangeArrowheads="1"/>
          </p:cNvPicPr>
          <p:nvPr/>
        </p:nvPicPr>
        <p:blipFill>
          <a:blip r:embed="rId2"/>
          <a:srcRect/>
          <a:stretch>
            <a:fillRect/>
          </a:stretch>
        </p:blipFill>
        <p:spPr bwMode="auto">
          <a:xfrm>
            <a:off x="1295400" y="914400"/>
            <a:ext cx="6324600" cy="5105400"/>
          </a:xfrm>
          <a:prstGeom prst="rect">
            <a:avLst/>
          </a:prstGeom>
          <a:noFill/>
          <a:ln w="28575">
            <a:solidFill>
              <a:srgbClr val="FF0000"/>
            </a:solid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93866"/>
          </a:xfrm>
          <a:prstGeom prst="rect">
            <a:avLst/>
          </a:prstGeom>
        </p:spPr>
        <p:txBody>
          <a:bodyPr wrap="square">
            <a:spAutoFit/>
          </a:bodyPr>
          <a:lstStyle/>
          <a:p>
            <a:r>
              <a:rPr lang="en-US" sz="2800" b="1" dirty="0" smtClean="0">
                <a:solidFill>
                  <a:srgbClr val="0070C0"/>
                </a:solidFill>
              </a:rPr>
              <a:t>Bacteriophages : lambda </a:t>
            </a:r>
          </a:p>
          <a:p>
            <a:r>
              <a:rPr lang="en-US" sz="2400" dirty="0" smtClean="0">
                <a:solidFill>
                  <a:schemeClr val="bg1"/>
                </a:solidFill>
              </a:rPr>
              <a:t>Bacteriophage Vectors</a:t>
            </a:r>
          </a:p>
          <a:p>
            <a:pPr>
              <a:buFont typeface="Arial" pitchFamily="34" charset="0"/>
              <a:buChar char="•"/>
            </a:pPr>
            <a:r>
              <a:rPr lang="en-US" sz="2400" dirty="0" smtClean="0">
                <a:solidFill>
                  <a:schemeClr val="bg1"/>
                </a:solidFill>
              </a:rPr>
              <a:t>  Bacteriophages are viruses that attack bacteria. </a:t>
            </a:r>
          </a:p>
          <a:p>
            <a:pPr>
              <a:buFont typeface="Arial" pitchFamily="34" charset="0"/>
              <a:buChar char="•"/>
            </a:pPr>
            <a:r>
              <a:rPr lang="en-US" sz="2400" dirty="0" smtClean="0">
                <a:solidFill>
                  <a:schemeClr val="bg1"/>
                </a:solidFill>
              </a:rPr>
              <a:t>  Several bacteriophages are used as cloning vectors. </a:t>
            </a:r>
          </a:p>
          <a:p>
            <a:pPr>
              <a:buFont typeface="Arial" pitchFamily="34" charset="0"/>
              <a:buChar char="•"/>
            </a:pPr>
            <a:r>
              <a:rPr lang="en-US" sz="2400" dirty="0" smtClean="0">
                <a:solidFill>
                  <a:schemeClr val="bg1"/>
                </a:solidFill>
              </a:rPr>
              <a:t>  The most commonly used </a:t>
            </a:r>
            <a:r>
              <a:rPr lang="en-US" sz="2400" i="1" dirty="0" smtClean="0">
                <a:solidFill>
                  <a:schemeClr val="bg1"/>
                </a:solidFill>
              </a:rPr>
              <a:t>E. coli </a:t>
            </a:r>
            <a:r>
              <a:rPr lang="en-US" sz="2400" dirty="0" smtClean="0">
                <a:solidFill>
                  <a:schemeClr val="bg1"/>
                </a:solidFill>
              </a:rPr>
              <a:t>phages are 2 (lambda) phage </a:t>
            </a:r>
          </a:p>
          <a:p>
            <a:r>
              <a:rPr lang="en-US" sz="2400" dirty="0" smtClean="0">
                <a:solidFill>
                  <a:schemeClr val="bg1"/>
                </a:solidFill>
              </a:rPr>
              <a:t>    and M13 phage. </a:t>
            </a:r>
          </a:p>
          <a:p>
            <a:pPr>
              <a:buFont typeface="Arial" pitchFamily="34" charset="0"/>
              <a:buChar char="•"/>
            </a:pPr>
            <a:r>
              <a:rPr lang="en-US" sz="2400" dirty="0" smtClean="0">
                <a:solidFill>
                  <a:schemeClr val="bg1"/>
                </a:solidFill>
              </a:rPr>
              <a:t>  Phage vectors have following three advantages over plasmid </a:t>
            </a:r>
          </a:p>
          <a:p>
            <a:r>
              <a:rPr lang="en-US" sz="2400" dirty="0" smtClean="0">
                <a:solidFill>
                  <a:schemeClr val="bg1"/>
                </a:solidFill>
              </a:rPr>
              <a:t>    vectors:</a:t>
            </a:r>
          </a:p>
          <a:p>
            <a:pPr marL="457200" indent="-457200">
              <a:buAutoNum type="arabicPeriod"/>
            </a:pPr>
            <a:r>
              <a:rPr lang="en-US" sz="2400" dirty="0" smtClean="0">
                <a:solidFill>
                  <a:schemeClr val="bg1"/>
                </a:solidFill>
              </a:rPr>
              <a:t>Phage vectors are more efficient than plasmids for cloning large </a:t>
            </a:r>
          </a:p>
          <a:p>
            <a:pPr marL="457200" indent="-457200"/>
            <a:r>
              <a:rPr lang="en-US" sz="2400" dirty="0" smtClean="0">
                <a:solidFill>
                  <a:schemeClr val="bg1"/>
                </a:solidFill>
              </a:rPr>
              <a:t>       DNA fragments. Foreign DNA up to 25kb in length can be inserted into phage vector.  </a:t>
            </a:r>
          </a:p>
          <a:p>
            <a:pPr marL="457200" indent="-457200">
              <a:buAutoNum type="arabicPeriod" startAt="2"/>
            </a:pPr>
            <a:r>
              <a:rPr lang="en-US" sz="2400" dirty="0" smtClean="0">
                <a:solidFill>
                  <a:schemeClr val="bg1"/>
                </a:solidFill>
              </a:rPr>
              <a:t>DNA can be packed in vitro into phage particles and transduced into </a:t>
            </a:r>
            <a:r>
              <a:rPr lang="en-US" sz="2400" i="1" dirty="0" smtClean="0">
                <a:solidFill>
                  <a:schemeClr val="bg1"/>
                </a:solidFill>
              </a:rPr>
              <a:t>E. coli </a:t>
            </a:r>
            <a:r>
              <a:rPr lang="en-US" sz="2400" dirty="0" smtClean="0">
                <a:solidFill>
                  <a:schemeClr val="bg1"/>
                </a:solidFill>
              </a:rPr>
              <a:t>with high efficiency. </a:t>
            </a:r>
          </a:p>
          <a:p>
            <a:pPr marL="457200" indent="-457200">
              <a:buAutoNum type="arabicPeriod" startAt="2"/>
            </a:pPr>
            <a:r>
              <a:rPr lang="en-US" sz="2400" dirty="0" smtClean="0">
                <a:solidFill>
                  <a:schemeClr val="bg1"/>
                </a:solidFill>
              </a:rPr>
              <a:t>It is easy to screen and to use in the storage of recombinant DNA.</a:t>
            </a:r>
            <a:endParaRPr lang="en-US" sz="2400" dirty="0">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smtClean="0">
                <a:solidFill>
                  <a:srgbClr val="C00000"/>
                </a:solidFill>
              </a:rPr>
              <a:t>Examples of Bacteriophage Vectors</a:t>
            </a:r>
          </a:p>
          <a:p>
            <a:pPr marL="457200" indent="-457200">
              <a:buAutoNum type="alphaLcParenBoth"/>
            </a:pPr>
            <a:r>
              <a:rPr lang="en-US" sz="2400" dirty="0" smtClean="0">
                <a:solidFill>
                  <a:schemeClr val="bg1"/>
                </a:solidFill>
              </a:rPr>
              <a:t>(Lambda) Phage Vectors</a:t>
            </a:r>
          </a:p>
          <a:p>
            <a:pPr marL="457200" indent="-457200">
              <a:buFont typeface="Arial" pitchFamily="34" charset="0"/>
              <a:buChar char="•"/>
            </a:pPr>
            <a:r>
              <a:rPr lang="en-US" sz="2400" dirty="0" smtClean="0">
                <a:solidFill>
                  <a:schemeClr val="bg1"/>
                </a:solidFill>
              </a:rPr>
              <a:t>The genome of </a:t>
            </a:r>
            <a:r>
              <a:rPr lang="el-GR" sz="2400" dirty="0" smtClean="0">
                <a:solidFill>
                  <a:schemeClr val="bg1"/>
                </a:solidFill>
              </a:rPr>
              <a:t>λ</a:t>
            </a:r>
            <a:r>
              <a:rPr lang="en-US" sz="2400" dirty="0" smtClean="0">
                <a:solidFill>
                  <a:schemeClr val="bg1"/>
                </a:solidFill>
              </a:rPr>
              <a:t>-phage is 48502 bp long, i.e. about 49 kb and has 50 genes, About half of these genes are essential. The genome remains linear in the phage head and has single-stranded protruding cohesive ends of 12 bases (5'GGGCGGCGACCT...3’ and 3’ CCCGCCGCTGGA.. 5’). </a:t>
            </a:r>
          </a:p>
          <a:p>
            <a:pPr marL="457200" indent="-457200">
              <a:buFont typeface="Arial" pitchFamily="34" charset="0"/>
              <a:buChar char="•"/>
            </a:pPr>
            <a:r>
              <a:rPr lang="en-US" sz="2400" dirty="0" smtClean="0">
                <a:solidFill>
                  <a:schemeClr val="bg1"/>
                </a:solidFill>
              </a:rPr>
              <a:t>The two cohesive ends anneal to form circular DNA molecule. The sealed cohesive ends form a </a:t>
            </a:r>
            <a:r>
              <a:rPr lang="en-US" sz="2400" i="1" dirty="0" smtClean="0">
                <a:solidFill>
                  <a:schemeClr val="bg1"/>
                </a:solidFill>
              </a:rPr>
              <a:t>cos</a:t>
            </a:r>
            <a:r>
              <a:rPr lang="en-US" sz="2400" dirty="0" smtClean="0">
                <a:solidFill>
                  <a:schemeClr val="bg1"/>
                </a:solidFill>
              </a:rPr>
              <a:t> site. It is the site of cleavage of phage DNA. </a:t>
            </a:r>
          </a:p>
          <a:p>
            <a:pPr marL="457200" indent="-457200">
              <a:buFont typeface="Arial" pitchFamily="34" charset="0"/>
              <a:buChar char="•"/>
            </a:pPr>
            <a:r>
              <a:rPr lang="en-US" sz="2400" dirty="0" smtClean="0">
                <a:solidFill>
                  <a:schemeClr val="bg1"/>
                </a:solidFill>
              </a:rPr>
              <a:t>For packaging in the phage head of bacteriophage, the A-DNA must be larger than 38kb and smaller than 52 kb. The genes for lysogeny are located in the middle part of </a:t>
            </a:r>
            <a:r>
              <a:rPr lang="el-GR" sz="2400" dirty="0" smtClean="0">
                <a:solidFill>
                  <a:schemeClr val="bg1"/>
                </a:solidFill>
              </a:rPr>
              <a:t>λ</a:t>
            </a:r>
            <a:r>
              <a:rPr lang="en-US" sz="2400" dirty="0" smtClean="0">
                <a:solidFill>
                  <a:schemeClr val="bg1"/>
                </a:solidFill>
              </a:rPr>
              <a:t>-phage genome. </a:t>
            </a:r>
          </a:p>
          <a:p>
            <a:pPr marL="457200" indent="-457200">
              <a:buFont typeface="Arial" pitchFamily="34" charset="0"/>
              <a:buChar char="•"/>
            </a:pPr>
            <a:r>
              <a:rPr lang="en-US" sz="2400" dirty="0" smtClean="0">
                <a:solidFill>
                  <a:schemeClr val="bg1"/>
                </a:solidFill>
              </a:rPr>
              <a:t>For creating lambda phage vectors, this segment is removed wholly or partially. This allows the vector to accommodate large DNA inserts and avoids chances of lysogeny. </a:t>
            </a:r>
            <a:endParaRPr lang="en-US" sz="2400"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pPr marL="457200" lvl="0" indent="-457200">
              <a:buFont typeface="Arial" pitchFamily="34" charset="0"/>
              <a:buChar char="•"/>
            </a:pPr>
            <a:r>
              <a:rPr lang="en-US" sz="2400" dirty="0" smtClean="0">
                <a:solidFill>
                  <a:prstClr val="black"/>
                </a:solidFill>
              </a:rPr>
              <a:t>Several vectors have been produced from wild type lambda genome by mutation and recombination as well as by recombinant DNA techniques. </a:t>
            </a:r>
          </a:p>
          <a:p>
            <a:pPr marL="457200" lvl="0" indent="-457200"/>
            <a:r>
              <a:rPr lang="en-US" sz="2400" b="1" dirty="0" smtClean="0">
                <a:solidFill>
                  <a:srgbClr val="C00000"/>
                </a:solidFill>
              </a:rPr>
              <a:t>Features of phage Vectors</a:t>
            </a:r>
            <a:r>
              <a:rPr lang="en-US" sz="2400" dirty="0" smtClean="0">
                <a:solidFill>
                  <a:prstClr val="black"/>
                </a:solidFill>
              </a:rPr>
              <a:t>: </a:t>
            </a:r>
          </a:p>
          <a:p>
            <a:pPr marL="457200" lvl="0" indent="-457200"/>
            <a:r>
              <a:rPr lang="en-US" sz="2400" dirty="0" smtClean="0">
                <a:solidFill>
                  <a:prstClr val="black"/>
                </a:solidFill>
              </a:rPr>
              <a:t>These vectors have following two basic features:</a:t>
            </a:r>
          </a:p>
          <a:p>
            <a:pPr marL="457200" lvl="0" indent="-457200">
              <a:buAutoNum type="arabicPeriod"/>
            </a:pPr>
            <a:r>
              <a:rPr lang="en-US" sz="2400" dirty="0" smtClean="0">
                <a:solidFill>
                  <a:prstClr val="black"/>
                </a:solidFill>
              </a:rPr>
              <a:t>The vector can be propagated as phages in </a:t>
            </a:r>
            <a:r>
              <a:rPr lang="en-US" sz="2400" i="1" dirty="0" smtClean="0">
                <a:solidFill>
                  <a:prstClr val="black"/>
                </a:solidFill>
              </a:rPr>
              <a:t>E. coli </a:t>
            </a:r>
            <a:r>
              <a:rPr lang="en-US" sz="2400" dirty="0" smtClean="0">
                <a:solidFill>
                  <a:prstClr val="black"/>
                </a:solidFill>
              </a:rPr>
              <a:t>cells enabling preparation of vector DNA.  </a:t>
            </a:r>
          </a:p>
          <a:p>
            <a:pPr marL="457200" lvl="0" indent="-457200">
              <a:buAutoNum type="arabicPeriod"/>
            </a:pPr>
            <a:r>
              <a:rPr lang="en-US" sz="2400" dirty="0" smtClean="0">
                <a:solidFill>
                  <a:prstClr val="black"/>
                </a:solidFill>
              </a:rPr>
              <a:t>They contain restriction sites, which allow removal of lysogenic segment and provide insertion site for the DNA fragment to be cloned. </a:t>
            </a:r>
          </a:p>
          <a:p>
            <a:pPr marL="457200" lvl="0" indent="-457200"/>
            <a:r>
              <a:rPr lang="en-US" sz="2400" b="1" dirty="0" smtClean="0">
                <a:solidFill>
                  <a:srgbClr val="C00000"/>
                </a:solidFill>
              </a:rPr>
              <a:t>Types of </a:t>
            </a:r>
            <a:r>
              <a:rPr lang="el-GR" sz="2400" b="1" dirty="0" smtClean="0">
                <a:solidFill>
                  <a:srgbClr val="C00000"/>
                </a:solidFill>
              </a:rPr>
              <a:t>λ</a:t>
            </a:r>
            <a:r>
              <a:rPr lang="en-US" sz="2400" b="1" dirty="0" smtClean="0">
                <a:solidFill>
                  <a:srgbClr val="C00000"/>
                </a:solidFill>
              </a:rPr>
              <a:t>-Vectors</a:t>
            </a:r>
            <a:r>
              <a:rPr lang="en-US" sz="2400" dirty="0" smtClean="0">
                <a:solidFill>
                  <a:prstClr val="black"/>
                </a:solidFill>
              </a:rPr>
              <a:t>: </a:t>
            </a:r>
          </a:p>
          <a:p>
            <a:pPr marL="457200" lvl="0" indent="-457200"/>
            <a:r>
              <a:rPr lang="en-US" sz="2400" dirty="0" smtClean="0">
                <a:solidFill>
                  <a:prstClr val="black"/>
                </a:solidFill>
              </a:rPr>
              <a:t>The various </a:t>
            </a:r>
            <a:r>
              <a:rPr lang="el-GR" sz="2400" dirty="0" smtClean="0">
                <a:solidFill>
                  <a:prstClr val="black"/>
                </a:solidFill>
              </a:rPr>
              <a:t>λ</a:t>
            </a:r>
            <a:r>
              <a:rPr lang="en-US" sz="2400" dirty="0" smtClean="0">
                <a:solidFill>
                  <a:prstClr val="black"/>
                </a:solidFill>
              </a:rPr>
              <a:t> vectors are classified into two categories.</a:t>
            </a:r>
          </a:p>
          <a:p>
            <a:pPr marL="457200" lvl="0" indent="-457200">
              <a:buAutoNum type="arabicPeriod"/>
            </a:pPr>
            <a:r>
              <a:rPr lang="en-US" sz="2400" dirty="0" smtClean="0">
                <a:solidFill>
                  <a:prstClr val="black"/>
                </a:solidFill>
              </a:rPr>
              <a:t>Insertion vectors and </a:t>
            </a:r>
          </a:p>
          <a:p>
            <a:pPr marL="457200" lvl="0" indent="-457200">
              <a:buAutoNum type="arabicPeriod"/>
            </a:pPr>
            <a:r>
              <a:rPr lang="en-US" sz="2400" dirty="0" smtClean="0">
                <a:solidFill>
                  <a:prstClr val="black"/>
                </a:solidFill>
              </a:rPr>
              <a:t>Replacement vectors</a:t>
            </a:r>
            <a:endParaRPr lang="en-US" sz="2400" dirty="0">
              <a:solidFill>
                <a:prstClr val="black"/>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324535"/>
          </a:xfrm>
          <a:prstGeom prst="rect">
            <a:avLst/>
          </a:prstGeom>
        </p:spPr>
        <p:txBody>
          <a:bodyPr wrap="square">
            <a:spAutoFit/>
          </a:bodyPr>
          <a:lstStyle/>
          <a:p>
            <a:pPr marL="457200" indent="-457200">
              <a:buAutoNum type="arabicPeriod"/>
            </a:pPr>
            <a:r>
              <a:rPr lang="en-US" sz="2800" b="1" dirty="0" smtClean="0">
                <a:solidFill>
                  <a:srgbClr val="C00000"/>
                </a:solidFill>
              </a:rPr>
              <a:t>Insertion Vectors</a:t>
            </a:r>
            <a:r>
              <a:rPr lang="en-US" sz="2400" dirty="0" smtClean="0">
                <a:solidFill>
                  <a:schemeClr val="bg1"/>
                </a:solidFill>
              </a:rPr>
              <a:t>:</a:t>
            </a:r>
          </a:p>
          <a:p>
            <a:pPr marL="457200" indent="-457200">
              <a:buFont typeface="Arial" pitchFamily="34" charset="0"/>
              <a:buChar char="•"/>
            </a:pPr>
            <a:r>
              <a:rPr lang="en-US" sz="2400" dirty="0" smtClean="0">
                <a:solidFill>
                  <a:schemeClr val="bg1"/>
                </a:solidFill>
              </a:rPr>
              <a:t>In case of an insertion vector, a portion of non essential region is deleted and two arms of </a:t>
            </a:r>
            <a:r>
              <a:rPr lang="el-GR" sz="2400" dirty="0" smtClean="0">
                <a:solidFill>
                  <a:schemeClr val="bg1"/>
                </a:solidFill>
              </a:rPr>
              <a:t>λ</a:t>
            </a:r>
            <a:r>
              <a:rPr lang="en-US" sz="2400" dirty="0" smtClean="0">
                <a:solidFill>
                  <a:schemeClr val="bg1"/>
                </a:solidFill>
              </a:rPr>
              <a:t> genome are ligated. </a:t>
            </a:r>
          </a:p>
          <a:p>
            <a:pPr marL="457200" indent="-457200">
              <a:buFont typeface="Arial" pitchFamily="34" charset="0"/>
              <a:buChar char="•"/>
            </a:pPr>
            <a:r>
              <a:rPr lang="en-US" sz="2400" dirty="0" smtClean="0">
                <a:solidFill>
                  <a:schemeClr val="bg1"/>
                </a:solidFill>
              </a:rPr>
              <a:t>The foreign DNA is inserted at the unique restriction site. </a:t>
            </a:r>
          </a:p>
          <a:p>
            <a:pPr marL="457200" indent="-457200">
              <a:buFont typeface="Arial" pitchFamily="34" charset="0"/>
              <a:buChar char="•"/>
            </a:pPr>
            <a:r>
              <a:rPr lang="en-US" sz="2400" dirty="0" smtClean="0">
                <a:solidFill>
                  <a:schemeClr val="bg1"/>
                </a:solidFill>
              </a:rPr>
              <a:t>The DNA insert does not affect the functioning of phage. </a:t>
            </a:r>
          </a:p>
          <a:p>
            <a:pPr marL="457200" indent="-457200">
              <a:buFont typeface="Arial" pitchFamily="34" charset="0"/>
              <a:buChar char="•"/>
            </a:pPr>
            <a:r>
              <a:rPr lang="en-US" sz="2400" dirty="0" smtClean="0">
                <a:solidFill>
                  <a:schemeClr val="bg1"/>
                </a:solidFill>
              </a:rPr>
              <a:t>The insertion vector is of the size about 35 kb or more. </a:t>
            </a:r>
          </a:p>
          <a:p>
            <a:pPr marL="457200" indent="-457200">
              <a:buFont typeface="Arial" pitchFamily="34" charset="0"/>
              <a:buChar char="•"/>
            </a:pPr>
            <a:r>
              <a:rPr lang="en-US" sz="2400" dirty="0" smtClean="0">
                <a:solidFill>
                  <a:schemeClr val="bg1"/>
                </a:solidFill>
              </a:rPr>
              <a:t>It can have a DNA insert of up to 18 kb. </a:t>
            </a:r>
          </a:p>
          <a:p>
            <a:pPr marL="457200" indent="-457200">
              <a:buFont typeface="Arial" pitchFamily="34" charset="0"/>
              <a:buChar char="•"/>
            </a:pPr>
            <a:r>
              <a:rPr lang="en-US" sz="2400" dirty="0" smtClean="0">
                <a:solidFill>
                  <a:schemeClr val="bg1"/>
                </a:solidFill>
              </a:rPr>
              <a:t>Examples of insertion vectors are </a:t>
            </a:r>
            <a:r>
              <a:rPr lang="el-GR" sz="2400" dirty="0" smtClean="0">
                <a:solidFill>
                  <a:schemeClr val="bg1"/>
                </a:solidFill>
              </a:rPr>
              <a:t>λ</a:t>
            </a:r>
            <a:r>
              <a:rPr lang="en-US" sz="2400" dirty="0" smtClean="0">
                <a:solidFill>
                  <a:schemeClr val="bg1"/>
                </a:solidFill>
              </a:rPr>
              <a:t>gt10, </a:t>
            </a:r>
            <a:r>
              <a:rPr lang="el-GR" sz="2400" dirty="0" smtClean="0">
                <a:solidFill>
                  <a:schemeClr val="bg1"/>
                </a:solidFill>
              </a:rPr>
              <a:t>λ</a:t>
            </a:r>
            <a:r>
              <a:rPr lang="en-US" sz="2400" dirty="0" smtClean="0">
                <a:solidFill>
                  <a:schemeClr val="bg1"/>
                </a:solidFill>
              </a:rPr>
              <a:t>gt11, and </a:t>
            </a:r>
            <a:r>
              <a:rPr lang="el-GR" sz="2400" dirty="0" smtClean="0">
                <a:solidFill>
                  <a:schemeClr val="bg1"/>
                </a:solidFill>
              </a:rPr>
              <a:t>λ</a:t>
            </a:r>
            <a:r>
              <a:rPr lang="en-US" sz="2400" dirty="0" smtClean="0">
                <a:solidFill>
                  <a:schemeClr val="bg1"/>
                </a:solidFill>
              </a:rPr>
              <a:t>ZAPII, etc.</a:t>
            </a:r>
          </a:p>
          <a:p>
            <a:pPr marL="457200" indent="-457200">
              <a:buFont typeface="Arial" pitchFamily="34" charset="0"/>
              <a:buChar char="•"/>
            </a:pPr>
            <a:r>
              <a:rPr lang="el-GR" sz="2400" dirty="0" smtClean="0">
                <a:solidFill>
                  <a:schemeClr val="bg1"/>
                </a:solidFill>
              </a:rPr>
              <a:t>λ</a:t>
            </a:r>
            <a:r>
              <a:rPr lang="en-US" sz="2400" dirty="0" smtClean="0">
                <a:solidFill>
                  <a:schemeClr val="bg1"/>
                </a:solidFill>
              </a:rPr>
              <a:t>gt 10 is 43kb double-stranded DNA for cloning DNA fragments of about 7kb long. The insertion of foreign DNA inactivates cl (repressor) gene. </a:t>
            </a:r>
          </a:p>
          <a:p>
            <a:pPr marL="457200" indent="-457200">
              <a:buFont typeface="Arial" pitchFamily="34" charset="0"/>
              <a:buChar char="•"/>
            </a:pPr>
            <a:r>
              <a:rPr lang="el-GR" sz="2400" dirty="0" smtClean="0">
                <a:solidFill>
                  <a:schemeClr val="bg1"/>
                </a:solidFill>
              </a:rPr>
              <a:t>λ</a:t>
            </a:r>
            <a:r>
              <a:rPr lang="en-US" sz="2400" dirty="0" smtClean="0">
                <a:solidFill>
                  <a:schemeClr val="bg1"/>
                </a:solidFill>
              </a:rPr>
              <a:t>gt 11 is 43.7kb double-stranded DNA. It can clone less than 6kb long foreign DNA. It is an expression vector. Its inserted DNA is expressed as B-galactosidase fusion protein. </a:t>
            </a:r>
            <a:endParaRPr lang="en-US" sz="2400" dirty="0">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0" name="Picture 2" descr="Biology 335 Lecture Notes - Lambda Vectors"/>
          <p:cNvPicPr>
            <a:picLocks noChangeAspect="1" noChangeArrowheads="1"/>
          </p:cNvPicPr>
          <p:nvPr/>
        </p:nvPicPr>
        <p:blipFill>
          <a:blip r:embed="rId2"/>
          <a:srcRect/>
          <a:stretch>
            <a:fillRect/>
          </a:stretch>
        </p:blipFill>
        <p:spPr bwMode="auto">
          <a:xfrm>
            <a:off x="1828800" y="1283894"/>
            <a:ext cx="5410200" cy="3278582"/>
          </a:xfrm>
          <a:prstGeom prst="rect">
            <a:avLst/>
          </a:prstGeom>
          <a:noFill/>
          <a:ln w="38100">
            <a:solidFill>
              <a:srgbClr val="FF0000"/>
            </a:solid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93866"/>
          </a:xfrm>
          <a:prstGeom prst="rect">
            <a:avLst/>
          </a:prstGeom>
        </p:spPr>
        <p:txBody>
          <a:bodyPr wrap="square">
            <a:spAutoFit/>
          </a:bodyPr>
          <a:lstStyle/>
          <a:p>
            <a:pPr marL="457200" indent="-457200">
              <a:buAutoNum type="arabicPeriod" startAt="2"/>
            </a:pPr>
            <a:r>
              <a:rPr lang="en-US" sz="2800" b="1" dirty="0" smtClean="0">
                <a:solidFill>
                  <a:srgbClr val="C00000"/>
                </a:solidFill>
              </a:rPr>
              <a:t>Replacement Vectors</a:t>
            </a:r>
            <a:r>
              <a:rPr lang="en-US" sz="2400" dirty="0" smtClean="0">
                <a:solidFill>
                  <a:schemeClr val="bg1"/>
                </a:solidFill>
              </a:rPr>
              <a:t>: </a:t>
            </a:r>
          </a:p>
          <a:p>
            <a:pPr marL="457200" indent="-457200">
              <a:buFont typeface="Arial" pitchFamily="34" charset="0"/>
              <a:buChar char="•"/>
            </a:pPr>
            <a:r>
              <a:rPr lang="en-US" sz="2400" dirty="0" smtClean="0">
                <a:solidFill>
                  <a:schemeClr val="bg1"/>
                </a:solidFill>
              </a:rPr>
              <a:t>In replacement phage vector, the nonessential part of </a:t>
            </a:r>
            <a:r>
              <a:rPr lang="el-GR" sz="2400" dirty="0" smtClean="0">
                <a:solidFill>
                  <a:schemeClr val="bg1"/>
                </a:solidFill>
              </a:rPr>
              <a:t>λ</a:t>
            </a:r>
            <a:r>
              <a:rPr lang="en-US" sz="2400" dirty="0" smtClean="0">
                <a:solidFill>
                  <a:schemeClr val="bg1"/>
                </a:solidFill>
              </a:rPr>
              <a:t> phage DNA is substituted by foreign DNA. The deleted region is called the stuffer fragment. </a:t>
            </a:r>
          </a:p>
          <a:p>
            <a:pPr marL="457200" indent="-457200">
              <a:buFont typeface="Arial" pitchFamily="34" charset="0"/>
              <a:buChar char="•"/>
            </a:pPr>
            <a:r>
              <a:rPr lang="en-US" sz="2400" dirty="0" smtClean="0">
                <a:solidFill>
                  <a:schemeClr val="bg1"/>
                </a:solidFill>
              </a:rPr>
              <a:t>Replacement vectors have two recognition sites for the restriction enzyme used for cloning. These sites flank the stuffer region. </a:t>
            </a:r>
          </a:p>
          <a:p>
            <a:pPr marL="457200" indent="-457200">
              <a:buFont typeface="Arial" pitchFamily="34" charset="0"/>
              <a:buChar char="•"/>
            </a:pPr>
            <a:r>
              <a:rPr lang="en-US" sz="2400" dirty="0" smtClean="0">
                <a:solidFill>
                  <a:schemeClr val="bg1"/>
                </a:solidFill>
              </a:rPr>
              <a:t>The maximum size of DNA insert depends upon how much of phage DNA is non-essential. Usually 20-25kb of genome is nonessential and can be replaced with foreign DNA.</a:t>
            </a:r>
          </a:p>
          <a:p>
            <a:pPr marL="457200" indent="-457200">
              <a:buFont typeface="Arial" pitchFamily="34" charset="0"/>
              <a:buChar char="•"/>
            </a:pPr>
            <a:r>
              <a:rPr lang="en-US" sz="2400" dirty="0" smtClean="0">
                <a:solidFill>
                  <a:schemeClr val="bg1"/>
                </a:solidFill>
              </a:rPr>
              <a:t>EMBL3 and EMBL4 are two replacement vectors that are designed for replacing the central nonessential part of 44kb by foreign DNA of about 20-23kb length. </a:t>
            </a:r>
          </a:p>
          <a:p>
            <a:pPr marL="457200" indent="-457200">
              <a:buFont typeface="Arial" pitchFamily="34" charset="0"/>
              <a:buChar char="•"/>
            </a:pPr>
            <a:r>
              <a:rPr lang="en-US" sz="2400" dirty="0" smtClean="0">
                <a:solidFill>
                  <a:schemeClr val="bg1"/>
                </a:solidFill>
              </a:rPr>
              <a:t>These replacement vectors are used mainly for preparing genomic libraries of eukaryotic genome with cloned fragments.</a:t>
            </a:r>
            <a:endParaRPr 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2874377" cy="523220"/>
          </a:xfrm>
          <a:prstGeom prst="rect">
            <a:avLst/>
          </a:prstGeom>
        </p:spPr>
        <p:txBody>
          <a:bodyPr wrap="none">
            <a:spAutoFit/>
          </a:bodyPr>
          <a:lstStyle/>
          <a:p>
            <a:r>
              <a:rPr lang="en-US" sz="2400" b="1" dirty="0" smtClean="0">
                <a:solidFill>
                  <a:prstClr val="black"/>
                </a:solidFill>
                <a:cs typeface="Times New Roman" pitchFamily="18" charset="0"/>
              </a:rPr>
              <a:t> </a:t>
            </a:r>
            <a:r>
              <a:rPr lang="en-US" sz="2800" b="1" dirty="0" smtClean="0">
                <a:solidFill>
                  <a:srgbClr val="FF0000"/>
                </a:solidFill>
              </a:rPr>
              <a:t>Isolation of DNA </a:t>
            </a:r>
            <a:endParaRPr lang="en-US" sz="2800" b="1" dirty="0">
              <a:solidFill>
                <a:srgbClr val="FF0000"/>
              </a:solidFill>
            </a:endParaRPr>
          </a:p>
        </p:txBody>
      </p:sp>
      <p:sp>
        <p:nvSpPr>
          <p:cNvPr id="5" name="Rectangle 4"/>
          <p:cNvSpPr/>
          <p:nvPr/>
        </p:nvSpPr>
        <p:spPr>
          <a:xfrm>
            <a:off x="304800" y="685800"/>
            <a:ext cx="8534400" cy="6001643"/>
          </a:xfrm>
          <a:prstGeom prst="rect">
            <a:avLst/>
          </a:prstGeom>
        </p:spPr>
        <p:txBody>
          <a:bodyPr wrap="square">
            <a:spAutoFit/>
          </a:bodyPr>
          <a:lstStyle/>
          <a:p>
            <a:pPr>
              <a:buFont typeface="Arial" pitchFamily="34" charset="0"/>
              <a:buChar char="•"/>
            </a:pPr>
            <a:r>
              <a:rPr lang="en-US" sz="2400" dirty="0" smtClean="0">
                <a:solidFill>
                  <a:schemeClr val="bg1"/>
                </a:solidFill>
              </a:rPr>
              <a:t>  The use of DNA for analysis or manipulation usually requires that </a:t>
            </a:r>
          </a:p>
          <a:p>
            <a:r>
              <a:rPr lang="en-US" sz="2400" dirty="0" smtClean="0">
                <a:solidFill>
                  <a:schemeClr val="bg1"/>
                </a:solidFill>
              </a:rPr>
              <a:t>    it is isolated and purified to a certain extent. </a:t>
            </a:r>
          </a:p>
          <a:p>
            <a:pPr>
              <a:buFont typeface="Arial" pitchFamily="34" charset="0"/>
              <a:buChar char="•"/>
            </a:pPr>
            <a:r>
              <a:rPr lang="en-US" sz="2400" dirty="0" smtClean="0">
                <a:solidFill>
                  <a:schemeClr val="bg1"/>
                </a:solidFill>
              </a:rPr>
              <a:t>  DNA is recovered from cells by the gentlest possible method of </a:t>
            </a:r>
          </a:p>
          <a:p>
            <a:r>
              <a:rPr lang="en-US" sz="2400" dirty="0" smtClean="0">
                <a:solidFill>
                  <a:schemeClr val="bg1"/>
                </a:solidFill>
              </a:rPr>
              <a:t>    cell rupture to prevent the DNA from fragmenting by mechanical </a:t>
            </a:r>
          </a:p>
          <a:p>
            <a:r>
              <a:rPr lang="en-US" sz="2400" dirty="0" smtClean="0">
                <a:solidFill>
                  <a:schemeClr val="bg1"/>
                </a:solidFill>
              </a:rPr>
              <a:t>    shearing. </a:t>
            </a:r>
          </a:p>
          <a:p>
            <a:pPr>
              <a:buFont typeface="Arial" pitchFamily="34" charset="0"/>
              <a:buChar char="•"/>
            </a:pPr>
            <a:r>
              <a:rPr lang="en-US" sz="2400" dirty="0" smtClean="0">
                <a:solidFill>
                  <a:schemeClr val="bg1"/>
                </a:solidFill>
              </a:rPr>
              <a:t>  This is usually carried out in the presence of EDTA which chelates </a:t>
            </a:r>
          </a:p>
          <a:p>
            <a:r>
              <a:rPr lang="en-US" sz="2400" dirty="0" smtClean="0">
                <a:solidFill>
                  <a:schemeClr val="bg1"/>
                </a:solidFill>
              </a:rPr>
              <a:t>    the Mg</a:t>
            </a:r>
            <a:r>
              <a:rPr lang="en-US" sz="2400" baseline="30000" dirty="0" smtClean="0">
                <a:solidFill>
                  <a:schemeClr val="bg1"/>
                </a:solidFill>
              </a:rPr>
              <a:t>2+ </a:t>
            </a:r>
            <a:r>
              <a:rPr lang="en-US" sz="2400" dirty="0" smtClean="0">
                <a:solidFill>
                  <a:schemeClr val="bg1"/>
                </a:solidFill>
              </a:rPr>
              <a:t>ions needed for enzymes that degrade DNA termed </a:t>
            </a:r>
          </a:p>
          <a:p>
            <a:r>
              <a:rPr lang="en-US" sz="2400" dirty="0" smtClean="0">
                <a:solidFill>
                  <a:schemeClr val="bg1"/>
                </a:solidFill>
              </a:rPr>
              <a:t>    DNase.</a:t>
            </a:r>
          </a:p>
          <a:p>
            <a:pPr>
              <a:buFont typeface="Arial" pitchFamily="34" charset="0"/>
              <a:buChar char="•"/>
            </a:pPr>
            <a:r>
              <a:rPr lang="en-US" sz="2400" dirty="0" smtClean="0">
                <a:solidFill>
                  <a:schemeClr val="bg1"/>
                </a:solidFill>
              </a:rPr>
              <a:t> Ideally, cell walls, if present, should be digested enzymatically (</a:t>
            </a:r>
            <a:r>
              <a:rPr lang="en-US" sz="2400" dirty="0" err="1" smtClean="0">
                <a:solidFill>
                  <a:schemeClr val="bg1"/>
                </a:solidFill>
              </a:rPr>
              <a:t>eg</a:t>
            </a:r>
            <a:r>
              <a:rPr lang="en-US" sz="2400" dirty="0" smtClean="0">
                <a:solidFill>
                  <a:schemeClr val="bg1"/>
                </a:solidFill>
              </a:rPr>
              <a:t>. </a:t>
            </a:r>
          </a:p>
          <a:p>
            <a:r>
              <a:rPr lang="en-US" sz="2400" dirty="0" smtClean="0">
                <a:solidFill>
                  <a:schemeClr val="bg1"/>
                </a:solidFill>
              </a:rPr>
              <a:t>   lysozyme treatment of bacteria), and the cell membrane should </a:t>
            </a:r>
          </a:p>
          <a:p>
            <a:r>
              <a:rPr lang="en-US" sz="2400" dirty="0" smtClean="0">
                <a:solidFill>
                  <a:schemeClr val="bg1"/>
                </a:solidFill>
              </a:rPr>
              <a:t>   be solubilised using detergent. If physical disruption is necessary, </a:t>
            </a:r>
          </a:p>
          <a:p>
            <a:r>
              <a:rPr lang="en-US" sz="2400" dirty="0" smtClean="0">
                <a:solidFill>
                  <a:schemeClr val="bg1"/>
                </a:solidFill>
              </a:rPr>
              <a:t>   it should be kept to a minimum, and should involve cutting or </a:t>
            </a:r>
          </a:p>
          <a:p>
            <a:r>
              <a:rPr lang="en-US" sz="2400" dirty="0" smtClean="0">
                <a:solidFill>
                  <a:schemeClr val="bg1"/>
                </a:solidFill>
              </a:rPr>
              <a:t>   squashing of cells, rather than the use of shear forces. </a:t>
            </a:r>
          </a:p>
          <a:p>
            <a:pPr>
              <a:buFont typeface="Arial" pitchFamily="34" charset="0"/>
              <a:buChar char="•"/>
            </a:pPr>
            <a:r>
              <a:rPr lang="en-US" sz="2400" dirty="0" smtClean="0">
                <a:solidFill>
                  <a:schemeClr val="bg1"/>
                </a:solidFill>
              </a:rPr>
              <a:t> Cell disruption (and most subsequent steps) should be per formed </a:t>
            </a:r>
          </a:p>
          <a:p>
            <a:r>
              <a:rPr lang="en-US" sz="2400" dirty="0" smtClean="0">
                <a:solidFill>
                  <a:schemeClr val="bg1"/>
                </a:solidFill>
              </a:rPr>
              <a:t>   at 4°C, using glassware and solutions that have been autoclaved </a:t>
            </a:r>
          </a:p>
          <a:p>
            <a:r>
              <a:rPr lang="en-US" sz="2400" dirty="0" smtClean="0">
                <a:solidFill>
                  <a:schemeClr val="bg1"/>
                </a:solidFill>
              </a:rPr>
              <a:t>   to destroy DNase activity.</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Difference Between Insertion and Replacement Vectors | Compare the  Difference Between Similar Terms"/>
          <p:cNvPicPr>
            <a:picLocks noChangeAspect="1" noChangeArrowheads="1"/>
          </p:cNvPicPr>
          <p:nvPr/>
        </p:nvPicPr>
        <p:blipFill>
          <a:blip r:embed="rId2"/>
          <a:srcRect/>
          <a:stretch>
            <a:fillRect/>
          </a:stretch>
        </p:blipFill>
        <p:spPr bwMode="auto">
          <a:xfrm>
            <a:off x="838200" y="990600"/>
            <a:ext cx="7705725" cy="4838701"/>
          </a:xfrm>
          <a:prstGeom prst="rect">
            <a:avLst/>
          </a:prstGeom>
          <a:noFill/>
          <a:ln w="28575">
            <a:solidFill>
              <a:srgbClr val="FF0000"/>
            </a:solid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smtClean="0">
                <a:solidFill>
                  <a:srgbClr val="0070C0"/>
                </a:solidFill>
              </a:rPr>
              <a:t>Cosmid Vectors</a:t>
            </a:r>
          </a:p>
          <a:p>
            <a:pPr>
              <a:buFont typeface="Arial" pitchFamily="34" charset="0"/>
              <a:buChar char="•"/>
            </a:pPr>
            <a:r>
              <a:rPr lang="en-US" sz="2400" dirty="0" smtClean="0">
                <a:solidFill>
                  <a:schemeClr val="bg1"/>
                </a:solidFill>
              </a:rPr>
              <a:t>   Cosmids are hybrid vectors derived from plasmids having a </a:t>
            </a:r>
          </a:p>
          <a:p>
            <a:r>
              <a:rPr lang="en-US" sz="2400" dirty="0" smtClean="0">
                <a:solidFill>
                  <a:schemeClr val="bg1"/>
                </a:solidFill>
              </a:rPr>
              <a:t>    fragment of a phage DNA with its </a:t>
            </a:r>
            <a:r>
              <a:rPr lang="en-US" sz="2400" i="1" dirty="0" smtClean="0">
                <a:solidFill>
                  <a:schemeClr val="bg1"/>
                </a:solidFill>
              </a:rPr>
              <a:t>cos</a:t>
            </a:r>
            <a:r>
              <a:rPr lang="en-US" sz="2400" dirty="0" smtClean="0">
                <a:solidFill>
                  <a:schemeClr val="bg1"/>
                </a:solidFill>
              </a:rPr>
              <a:t> site (the sequence yielding </a:t>
            </a:r>
          </a:p>
          <a:p>
            <a:r>
              <a:rPr lang="en-US" sz="2400" dirty="0" smtClean="0">
                <a:solidFill>
                  <a:schemeClr val="bg1"/>
                </a:solidFill>
              </a:rPr>
              <a:t>    cohesive ends) and sequence needed for binding of and cleavage  </a:t>
            </a:r>
          </a:p>
          <a:p>
            <a:r>
              <a:rPr lang="en-US" sz="2400" dirty="0" smtClean="0">
                <a:solidFill>
                  <a:schemeClr val="bg1"/>
                </a:solidFill>
              </a:rPr>
              <a:t>    by terminase. </a:t>
            </a:r>
          </a:p>
          <a:p>
            <a:pPr>
              <a:buFont typeface="Arial" pitchFamily="34" charset="0"/>
              <a:buChar char="•"/>
            </a:pPr>
            <a:r>
              <a:rPr lang="en-US" sz="2400" dirty="0" smtClean="0">
                <a:solidFill>
                  <a:schemeClr val="bg1"/>
                </a:solidFill>
              </a:rPr>
              <a:t>   These have minimum 250bp of a DNA.</a:t>
            </a:r>
          </a:p>
          <a:p>
            <a:r>
              <a:rPr lang="en-US" sz="2400" b="1" dirty="0" smtClean="0">
                <a:solidFill>
                  <a:srgbClr val="C00000"/>
                </a:solidFill>
              </a:rPr>
              <a:t>Structure of Cosmid</a:t>
            </a:r>
          </a:p>
          <a:p>
            <a:r>
              <a:rPr lang="en-US" sz="2400" dirty="0" smtClean="0">
                <a:solidFill>
                  <a:schemeClr val="bg1"/>
                </a:solidFill>
              </a:rPr>
              <a:t>A typical cosmid vector has following regions:</a:t>
            </a:r>
          </a:p>
          <a:p>
            <a:pPr marL="457200" indent="-457200">
              <a:buAutoNum type="arabicPeriod"/>
            </a:pPr>
            <a:r>
              <a:rPr lang="en-US" sz="2400" dirty="0" smtClean="0">
                <a:solidFill>
                  <a:schemeClr val="bg1"/>
                </a:solidFill>
              </a:rPr>
              <a:t>Origin of replication.</a:t>
            </a:r>
          </a:p>
          <a:p>
            <a:pPr marL="457200" indent="-457200">
              <a:buAutoNum type="arabicPeriod"/>
            </a:pPr>
            <a:r>
              <a:rPr lang="en-US" sz="2400" dirty="0" smtClean="0">
                <a:solidFill>
                  <a:schemeClr val="bg1"/>
                </a:solidFill>
              </a:rPr>
              <a:t>Unique restriction site for cleavage and insertion of foreign DNA. </a:t>
            </a:r>
          </a:p>
          <a:p>
            <a:pPr marL="457200" indent="-457200">
              <a:buAutoNum type="arabicPeriod"/>
            </a:pPr>
            <a:r>
              <a:rPr lang="en-US" sz="2400" dirty="0" smtClean="0">
                <a:solidFill>
                  <a:schemeClr val="bg1"/>
                </a:solidFill>
              </a:rPr>
              <a:t>A selectable marker from a plasmid, coding for antibiotic resistance. </a:t>
            </a:r>
          </a:p>
          <a:p>
            <a:pPr marL="457200" indent="-457200">
              <a:buAutoNum type="arabicPeriod"/>
            </a:pPr>
            <a:r>
              <a:rPr lang="en-US" sz="2400" i="1" dirty="0" smtClean="0">
                <a:solidFill>
                  <a:schemeClr val="bg1"/>
                </a:solidFill>
              </a:rPr>
              <a:t>Cos</a:t>
            </a:r>
            <a:r>
              <a:rPr lang="en-US" sz="2400" dirty="0" smtClean="0">
                <a:solidFill>
                  <a:schemeClr val="bg1"/>
                </a:solidFill>
              </a:rPr>
              <a:t> site/sites from lambda phage has 12 bases. It enables recombinant DNA to be packed in lambda particle in vitro due to circulation and ligation.</a:t>
            </a:r>
            <a:endParaRPr lang="en-US" sz="2400"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smtClean="0">
                <a:solidFill>
                  <a:srgbClr val="C00000"/>
                </a:solidFill>
              </a:rPr>
              <a:t>Characteristics of Cosmid Vectors </a:t>
            </a:r>
          </a:p>
          <a:p>
            <a:r>
              <a:rPr lang="en-US" sz="2400" dirty="0" smtClean="0">
                <a:solidFill>
                  <a:schemeClr val="bg1"/>
                </a:solidFill>
              </a:rPr>
              <a:t>The typical features of a cosmid vector are:</a:t>
            </a:r>
          </a:p>
          <a:p>
            <a:r>
              <a:rPr lang="en-US" sz="2400" dirty="0" smtClean="0">
                <a:solidFill>
                  <a:schemeClr val="bg1"/>
                </a:solidFill>
              </a:rPr>
              <a:t>•  Cosmids have a length of about 5kb. They can be used to clone </a:t>
            </a:r>
          </a:p>
          <a:p>
            <a:r>
              <a:rPr lang="en-US" sz="2400" dirty="0" smtClean="0">
                <a:solidFill>
                  <a:schemeClr val="bg1"/>
                </a:solidFill>
              </a:rPr>
              <a:t>    DNA inserts of up to 40-45kb.</a:t>
            </a:r>
          </a:p>
          <a:p>
            <a:r>
              <a:rPr lang="en-US" sz="2400" dirty="0" smtClean="0">
                <a:solidFill>
                  <a:schemeClr val="bg1"/>
                </a:solidFill>
              </a:rPr>
              <a:t>•  These can be packaged into </a:t>
            </a:r>
            <a:r>
              <a:rPr lang="el-GR" sz="2400" dirty="0" smtClean="0">
                <a:solidFill>
                  <a:schemeClr val="bg1"/>
                </a:solidFill>
              </a:rPr>
              <a:t>λ</a:t>
            </a:r>
            <a:r>
              <a:rPr lang="en-US" sz="2400" dirty="0" smtClean="0">
                <a:solidFill>
                  <a:schemeClr val="bg1"/>
                </a:solidFill>
              </a:rPr>
              <a:t>-particles which infect host cells.</a:t>
            </a:r>
          </a:p>
          <a:p>
            <a:r>
              <a:rPr lang="en-US" sz="2400" dirty="0" smtClean="0">
                <a:solidFill>
                  <a:schemeClr val="bg1"/>
                </a:solidFill>
              </a:rPr>
              <a:t>•  Packaged cosmids infect host cells like </a:t>
            </a:r>
            <a:r>
              <a:rPr lang="el-GR" sz="2400" dirty="0" smtClean="0">
                <a:solidFill>
                  <a:schemeClr val="bg1"/>
                </a:solidFill>
              </a:rPr>
              <a:t>λ</a:t>
            </a:r>
            <a:r>
              <a:rPr lang="en-US" sz="2400" dirty="0" smtClean="0">
                <a:solidFill>
                  <a:schemeClr val="bg1"/>
                </a:solidFill>
              </a:rPr>
              <a:t>-phage particles but </a:t>
            </a:r>
          </a:p>
          <a:p>
            <a:r>
              <a:rPr lang="en-US" sz="2400" dirty="0" smtClean="0">
                <a:solidFill>
                  <a:schemeClr val="bg1"/>
                </a:solidFill>
              </a:rPr>
              <a:t>    multiply and propagate like plasmids.</a:t>
            </a:r>
          </a:p>
          <a:p>
            <a:r>
              <a:rPr lang="en-US" sz="2400" dirty="0" smtClean="0">
                <a:solidFill>
                  <a:schemeClr val="bg1"/>
                </a:solidFill>
              </a:rPr>
              <a:t>•  Selection for recombinant DNA is based on the procedure used </a:t>
            </a:r>
          </a:p>
          <a:p>
            <a:r>
              <a:rPr lang="en-US" sz="2400" dirty="0" smtClean="0">
                <a:solidFill>
                  <a:schemeClr val="bg1"/>
                </a:solidFill>
              </a:rPr>
              <a:t>    for selection of plasmids.</a:t>
            </a:r>
          </a:p>
          <a:p>
            <a:r>
              <a:rPr lang="en-US" sz="2400" dirty="0" smtClean="0">
                <a:solidFill>
                  <a:schemeClr val="bg1"/>
                </a:solidFill>
              </a:rPr>
              <a:t>•  Cosmid vectors are amplified and maintained in the same way as </a:t>
            </a:r>
          </a:p>
          <a:p>
            <a:r>
              <a:rPr lang="en-US" sz="2400" dirty="0" smtClean="0">
                <a:solidFill>
                  <a:schemeClr val="bg1"/>
                </a:solidFill>
              </a:rPr>
              <a:t>    the plasmids. </a:t>
            </a:r>
          </a:p>
          <a:p>
            <a:r>
              <a:rPr lang="en-US" sz="2400" dirty="0" smtClean="0">
                <a:solidFill>
                  <a:schemeClr val="bg1"/>
                </a:solidFill>
              </a:rPr>
              <a:t>     Modern cosmid vectors belonging to pWE and </a:t>
            </a:r>
            <a:r>
              <a:rPr lang="en-US" sz="2400" dirty="0" err="1" smtClean="0">
                <a:solidFill>
                  <a:schemeClr val="bg1"/>
                </a:solidFill>
              </a:rPr>
              <a:t>sCos</a:t>
            </a:r>
            <a:r>
              <a:rPr lang="en-US" sz="2400" dirty="0" smtClean="0">
                <a:solidFill>
                  <a:schemeClr val="bg1"/>
                </a:solidFill>
              </a:rPr>
              <a:t> have </a:t>
            </a:r>
          </a:p>
          <a:p>
            <a:pPr marL="457200" indent="-457200">
              <a:buAutoNum type="arabicParenBoth"/>
            </a:pPr>
            <a:r>
              <a:rPr lang="en-US" sz="2400" dirty="0" smtClean="0">
                <a:solidFill>
                  <a:schemeClr val="bg1"/>
                </a:solidFill>
              </a:rPr>
              <a:t>Multiple cloning sites (MCS) for simple cloning using unselected </a:t>
            </a:r>
          </a:p>
          <a:p>
            <a:pPr marL="457200" indent="-457200"/>
            <a:r>
              <a:rPr lang="en-US" sz="2400" dirty="0" smtClean="0">
                <a:solidFill>
                  <a:schemeClr val="bg1"/>
                </a:solidFill>
              </a:rPr>
              <a:t>       DNA fragments. </a:t>
            </a:r>
          </a:p>
          <a:p>
            <a:pPr marL="457200" indent="-457200">
              <a:buAutoNum type="arabicParenBoth" startAt="2"/>
            </a:pPr>
            <a:r>
              <a:rPr lang="en-US" sz="2400" dirty="0" smtClean="0">
                <a:solidFill>
                  <a:schemeClr val="bg1"/>
                </a:solidFill>
              </a:rPr>
              <a:t>Phage promoters flanking MCS to generate RNA copies of DNA inserts.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046988"/>
          </a:xfrm>
          <a:prstGeom prst="rect">
            <a:avLst/>
          </a:prstGeom>
        </p:spPr>
        <p:txBody>
          <a:bodyPr wrap="square">
            <a:spAutoFit/>
          </a:bodyPr>
          <a:lstStyle/>
          <a:p>
            <a:pPr marL="457200" lvl="0" indent="-457200"/>
            <a:r>
              <a:rPr lang="en-US" sz="2400" dirty="0" smtClean="0">
                <a:solidFill>
                  <a:prstClr val="black"/>
                </a:solidFill>
              </a:rPr>
              <a:t>(3)  Unique restriction sites (Not l, Sac </a:t>
            </a:r>
            <a:r>
              <a:rPr lang="en-US" sz="2400" dirty="0" err="1" smtClean="0">
                <a:solidFill>
                  <a:prstClr val="black"/>
                </a:solidFill>
              </a:rPr>
              <a:t>ll</a:t>
            </a:r>
            <a:r>
              <a:rPr lang="en-US" sz="2400" dirty="0" smtClean="0">
                <a:solidFill>
                  <a:prstClr val="black"/>
                </a:solidFill>
              </a:rPr>
              <a:t> or </a:t>
            </a:r>
            <a:r>
              <a:rPr lang="en-US" sz="2400" dirty="0" err="1" smtClean="0">
                <a:solidFill>
                  <a:prstClr val="black"/>
                </a:solidFill>
              </a:rPr>
              <a:t>Sfi</a:t>
            </a:r>
            <a:r>
              <a:rPr lang="en-US" sz="2400" dirty="0" smtClean="0">
                <a:solidFill>
                  <a:prstClr val="black"/>
                </a:solidFill>
              </a:rPr>
              <a:t> Ill) for cutting restriction enzymes and flank MCS, and </a:t>
            </a:r>
          </a:p>
          <a:p>
            <a:pPr marL="457200" lvl="0" indent="-457200">
              <a:buAutoNum type="arabicParenBoth" startAt="4"/>
            </a:pPr>
            <a:r>
              <a:rPr lang="en-US" sz="2400" dirty="0" smtClean="0">
                <a:solidFill>
                  <a:prstClr val="black"/>
                </a:solidFill>
              </a:rPr>
              <a:t>Vector may contain mammalian expression modules which may code dominant selectable markers for gene transfer to mammalian cells.</a:t>
            </a:r>
          </a:p>
          <a:p>
            <a:pPr marL="457200" lvl="0" indent="-457200"/>
            <a:r>
              <a:rPr lang="en-US" sz="2400" b="1" dirty="0" smtClean="0">
                <a:solidFill>
                  <a:srgbClr val="C00000"/>
                </a:solidFill>
              </a:rPr>
              <a:t>Use of Cosmids</a:t>
            </a:r>
          </a:p>
          <a:p>
            <a:pPr marL="457200" lvl="0" indent="-457200">
              <a:buFont typeface="Arial" pitchFamily="34" charset="0"/>
              <a:buChar char="•"/>
            </a:pPr>
            <a:r>
              <a:rPr lang="en-US" sz="2400" dirty="0" smtClean="0">
                <a:solidFill>
                  <a:prstClr val="black"/>
                </a:solidFill>
              </a:rPr>
              <a:t>Cosmids are used for the construction of genomic libraries of</a:t>
            </a:r>
          </a:p>
          <a:p>
            <a:pPr marL="457200" lvl="0" indent="-457200"/>
            <a:r>
              <a:rPr lang="en-US" sz="2400" dirty="0" smtClean="0">
                <a:solidFill>
                  <a:prstClr val="black"/>
                </a:solidFill>
              </a:rPr>
              <a:t>       Eukaryotes.</a:t>
            </a:r>
            <a:endParaRPr lang="en-US" sz="2400" dirty="0">
              <a:solidFill>
                <a:prstClr val="black"/>
              </a:solidFill>
            </a:endParaRPr>
          </a:p>
        </p:txBody>
      </p:sp>
      <p:pic>
        <p:nvPicPr>
          <p:cNvPr id="5122" name="Picture 2"/>
          <p:cNvPicPr>
            <a:picLocks noChangeAspect="1" noChangeArrowheads="1"/>
          </p:cNvPicPr>
          <p:nvPr/>
        </p:nvPicPr>
        <p:blipFill>
          <a:blip r:embed="rId2"/>
          <a:srcRect/>
          <a:stretch>
            <a:fillRect/>
          </a:stretch>
        </p:blipFill>
        <p:spPr bwMode="auto">
          <a:xfrm>
            <a:off x="2971800" y="3124200"/>
            <a:ext cx="4077654" cy="3228975"/>
          </a:xfrm>
          <a:prstGeom prst="rect">
            <a:avLst/>
          </a:prstGeom>
          <a:noFill/>
          <a:ln w="28575">
            <a:solidFill>
              <a:srgbClr val="FF0000"/>
            </a:solid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0070C0"/>
                </a:solidFill>
              </a:rPr>
              <a:t>Artificial Chromosome Vectors</a:t>
            </a:r>
          </a:p>
          <a:p>
            <a:pPr>
              <a:buFont typeface="Arial" pitchFamily="34" charset="0"/>
              <a:buChar char="•"/>
            </a:pPr>
            <a:r>
              <a:rPr lang="en-US" sz="2400" dirty="0" smtClean="0">
                <a:solidFill>
                  <a:schemeClr val="bg1"/>
                </a:solidFill>
              </a:rPr>
              <a:t>   Artificial chromosome vectors are linear or circular shuttle </a:t>
            </a:r>
          </a:p>
          <a:p>
            <a:r>
              <a:rPr lang="en-US" sz="2400" dirty="0" smtClean="0">
                <a:solidFill>
                  <a:schemeClr val="bg1"/>
                </a:solidFill>
              </a:rPr>
              <a:t>    vectors that occur as 1 or 2 copies per cell. </a:t>
            </a:r>
          </a:p>
          <a:p>
            <a:pPr>
              <a:buFont typeface="Arial" pitchFamily="34" charset="0"/>
              <a:buChar char="•"/>
            </a:pPr>
            <a:r>
              <a:rPr lang="en-US" sz="2400" dirty="0" smtClean="0">
                <a:solidFill>
                  <a:schemeClr val="bg1"/>
                </a:solidFill>
              </a:rPr>
              <a:t>   They allow cloning of base sequences that are several </a:t>
            </a:r>
          </a:p>
          <a:p>
            <a:r>
              <a:rPr lang="en-US" sz="2400" dirty="0" smtClean="0">
                <a:solidFill>
                  <a:schemeClr val="bg1"/>
                </a:solidFill>
              </a:rPr>
              <a:t>    hundred </a:t>
            </a:r>
            <a:r>
              <a:rPr lang="en-US" sz="2400" dirty="0" err="1" smtClean="0">
                <a:solidFill>
                  <a:schemeClr val="bg1"/>
                </a:solidFill>
              </a:rPr>
              <a:t>kilobase</a:t>
            </a:r>
            <a:r>
              <a:rPr lang="en-US" sz="2400" dirty="0" smtClean="0">
                <a:solidFill>
                  <a:schemeClr val="bg1"/>
                </a:solidFill>
              </a:rPr>
              <a:t> pairs (up to 1,000 kbp or more). </a:t>
            </a:r>
          </a:p>
          <a:p>
            <a:pPr>
              <a:buFont typeface="Arial" pitchFamily="34" charset="0"/>
              <a:buChar char="•"/>
            </a:pPr>
            <a:r>
              <a:rPr lang="en-US" sz="2400" dirty="0" smtClean="0">
                <a:solidFill>
                  <a:schemeClr val="bg1"/>
                </a:solidFill>
              </a:rPr>
              <a:t>  These are of following types: </a:t>
            </a:r>
          </a:p>
          <a:p>
            <a:pPr marL="457200" indent="-457200">
              <a:buAutoNum type="arabicPeriod"/>
            </a:pPr>
            <a:r>
              <a:rPr lang="en-US" sz="2400" dirty="0" smtClean="0">
                <a:solidFill>
                  <a:schemeClr val="bg1"/>
                </a:solidFill>
              </a:rPr>
              <a:t>Bacterial artificial chromosome (BAC)</a:t>
            </a:r>
          </a:p>
          <a:p>
            <a:pPr marL="457200" indent="-457200">
              <a:buAutoNum type="arabicPeriod"/>
            </a:pPr>
            <a:r>
              <a:rPr lang="en-US" sz="2400" dirty="0" smtClean="0">
                <a:solidFill>
                  <a:schemeClr val="bg1"/>
                </a:solidFill>
              </a:rPr>
              <a:t>Yeast artificial chromosome (YAC)</a:t>
            </a:r>
          </a:p>
          <a:p>
            <a:pPr marL="457200" indent="-457200">
              <a:buAutoNum type="arabicPeriod"/>
            </a:pPr>
            <a:r>
              <a:rPr lang="en-US" sz="2400" dirty="0" smtClean="0">
                <a:solidFill>
                  <a:schemeClr val="bg1"/>
                </a:solidFill>
              </a:rPr>
              <a:t>Pl-derived artificial chromosome (PAC) </a:t>
            </a:r>
          </a:p>
          <a:p>
            <a:pPr marL="457200" indent="-457200">
              <a:buAutoNum type="arabicPeriod"/>
            </a:pPr>
            <a:r>
              <a:rPr lang="en-US" sz="2400" dirty="0" smtClean="0">
                <a:solidFill>
                  <a:schemeClr val="bg1"/>
                </a:solidFill>
              </a:rPr>
              <a:t>Mammalian artificial chromosome (MAC)</a:t>
            </a:r>
          </a:p>
          <a:p>
            <a:pPr marL="457200" indent="-457200">
              <a:buAutoNum type="arabicPeriod"/>
            </a:pPr>
            <a:r>
              <a:rPr lang="en-US" sz="2400" dirty="0" smtClean="0">
                <a:solidFill>
                  <a:schemeClr val="bg1"/>
                </a:solidFill>
              </a:rPr>
              <a:t>Human artificial chromosome (HAC)</a:t>
            </a:r>
          </a:p>
          <a:p>
            <a:pPr marL="457200" indent="-457200"/>
            <a:r>
              <a:rPr lang="en-US" sz="2400" dirty="0" smtClean="0">
                <a:solidFill>
                  <a:schemeClr val="bg1"/>
                </a:solidFill>
              </a:rPr>
              <a:t>     </a:t>
            </a:r>
          </a:p>
          <a:p>
            <a:pPr marL="457200" indent="-457200"/>
            <a:r>
              <a:rPr lang="en-US" sz="2400" dirty="0" smtClean="0">
                <a:solidFill>
                  <a:schemeClr val="bg1"/>
                </a:solidFill>
              </a:rPr>
              <a:t>  Of these vectors YAC is used for cloning in yeast cells, BAC and PAC </a:t>
            </a:r>
          </a:p>
          <a:p>
            <a:pPr marL="457200" indent="-457200"/>
            <a:r>
              <a:rPr lang="en-US" sz="2400" dirty="0" smtClean="0">
                <a:solidFill>
                  <a:schemeClr val="bg1"/>
                </a:solidFill>
              </a:rPr>
              <a:t>in bacteria and MAC and HAC are used for cloning in mammalian </a:t>
            </a:r>
          </a:p>
          <a:p>
            <a:pPr marL="457200" indent="-457200"/>
            <a:r>
              <a:rPr lang="en-US" sz="2400" dirty="0" smtClean="0">
                <a:solidFill>
                  <a:schemeClr val="bg1"/>
                </a:solidFill>
              </a:rPr>
              <a:t>and human cells.</a:t>
            </a:r>
            <a:endParaRPr lang="en-US" sz="2400" dirty="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srcRect/>
          <a:stretch>
            <a:fillRect/>
          </a:stretch>
        </p:blipFill>
        <p:spPr bwMode="auto">
          <a:xfrm>
            <a:off x="990600" y="914400"/>
            <a:ext cx="7307262" cy="5273675"/>
          </a:xfrm>
          <a:prstGeom prst="rect">
            <a:avLst/>
          </a:prstGeom>
          <a:noFill/>
          <a:ln w="28575">
            <a:solidFill>
              <a:srgbClr val="FF0000"/>
            </a:solid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785652"/>
          </a:xfrm>
          <a:prstGeom prst="rect">
            <a:avLst/>
          </a:prstGeom>
        </p:spPr>
        <p:txBody>
          <a:bodyPr wrap="square">
            <a:spAutoFit/>
          </a:bodyPr>
          <a:lstStyle/>
          <a:p>
            <a:r>
              <a:rPr lang="en-US" sz="2400" b="1" dirty="0" smtClean="0">
                <a:solidFill>
                  <a:srgbClr val="7030A0"/>
                </a:solidFill>
              </a:rPr>
              <a:t>Bacterial Artificial Chromosome (BAC) Vector</a:t>
            </a:r>
          </a:p>
          <a:p>
            <a:pPr>
              <a:buFont typeface="Arial" pitchFamily="34" charset="0"/>
              <a:buChar char="•"/>
            </a:pPr>
            <a:r>
              <a:rPr lang="en-US" sz="2400" dirty="0" smtClean="0">
                <a:solidFill>
                  <a:schemeClr val="bg1"/>
                </a:solidFill>
              </a:rPr>
              <a:t>   BAC vectors are shuttle plasmid vectors, created for cloning </a:t>
            </a:r>
          </a:p>
          <a:p>
            <a:r>
              <a:rPr lang="en-US" sz="2400" dirty="0" smtClean="0">
                <a:solidFill>
                  <a:schemeClr val="bg1"/>
                </a:solidFill>
              </a:rPr>
              <a:t>    large-sized foreign DNA. </a:t>
            </a:r>
          </a:p>
          <a:p>
            <a:pPr>
              <a:buFont typeface="Arial" pitchFamily="34" charset="0"/>
              <a:buChar char="•"/>
            </a:pPr>
            <a:r>
              <a:rPr lang="en-US" sz="2400" dirty="0" smtClean="0">
                <a:solidFill>
                  <a:schemeClr val="bg1"/>
                </a:solidFill>
              </a:rPr>
              <a:t>  They have origin or replication (</a:t>
            </a:r>
            <a:r>
              <a:rPr lang="en-US" sz="2400" dirty="0" err="1" smtClean="0">
                <a:solidFill>
                  <a:schemeClr val="bg1"/>
                </a:solidFill>
              </a:rPr>
              <a:t>oriS</a:t>
            </a:r>
            <a:r>
              <a:rPr lang="en-US" sz="2400" dirty="0" smtClean="0">
                <a:solidFill>
                  <a:schemeClr val="bg1"/>
                </a:solidFill>
              </a:rPr>
              <a:t>) from bacterium </a:t>
            </a:r>
            <a:r>
              <a:rPr lang="en-US" sz="2400" i="1" dirty="0" smtClean="0">
                <a:solidFill>
                  <a:schemeClr val="bg1"/>
                </a:solidFill>
              </a:rPr>
              <a:t>E. coli </a:t>
            </a:r>
          </a:p>
          <a:p>
            <a:r>
              <a:rPr lang="en-US" sz="2400" i="1" dirty="0" smtClean="0">
                <a:solidFill>
                  <a:schemeClr val="bg1"/>
                </a:solidFill>
              </a:rPr>
              <a:t>    </a:t>
            </a:r>
            <a:r>
              <a:rPr lang="en-US" sz="2400" dirty="0" smtClean="0">
                <a:solidFill>
                  <a:schemeClr val="bg1"/>
                </a:solidFill>
              </a:rPr>
              <a:t>F-factor. </a:t>
            </a:r>
          </a:p>
          <a:p>
            <a:pPr>
              <a:buFont typeface="Arial" pitchFamily="34" charset="0"/>
              <a:buChar char="•"/>
            </a:pPr>
            <a:r>
              <a:rPr lang="en-US" sz="2400" dirty="0" smtClean="0">
                <a:solidFill>
                  <a:schemeClr val="bg1"/>
                </a:solidFill>
              </a:rPr>
              <a:t>  This maintains a strict control on the copy number of vectors to </a:t>
            </a:r>
          </a:p>
          <a:p>
            <a:r>
              <a:rPr lang="en-US" sz="2400" dirty="0" smtClean="0">
                <a:solidFill>
                  <a:schemeClr val="bg1"/>
                </a:solidFill>
              </a:rPr>
              <a:t>    one or two per cell. </a:t>
            </a:r>
          </a:p>
          <a:p>
            <a:pPr>
              <a:buFont typeface="Arial" pitchFamily="34" charset="0"/>
              <a:buChar char="•"/>
            </a:pPr>
            <a:r>
              <a:rPr lang="en-US" sz="2400" dirty="0" smtClean="0">
                <a:solidFill>
                  <a:schemeClr val="bg1"/>
                </a:solidFill>
              </a:rPr>
              <a:t>  The low copy number of BAC avoids any possibility of </a:t>
            </a:r>
          </a:p>
          <a:p>
            <a:r>
              <a:rPr lang="en-US" sz="2400" dirty="0" smtClean="0">
                <a:solidFill>
                  <a:schemeClr val="bg1"/>
                </a:solidFill>
              </a:rPr>
              <a:t>    recombination between different DNA inserts of multiple </a:t>
            </a:r>
          </a:p>
          <a:p>
            <a:r>
              <a:rPr lang="en-US" sz="2400" dirty="0" smtClean="0">
                <a:solidFill>
                  <a:schemeClr val="bg1"/>
                </a:solidFill>
              </a:rPr>
              <a:t>    vectors.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smtClean="0">
                <a:solidFill>
                  <a:srgbClr val="C00000"/>
                </a:solidFill>
              </a:rPr>
              <a:t>Structure: </a:t>
            </a:r>
          </a:p>
          <a:p>
            <a:r>
              <a:rPr lang="en-US" sz="2400" dirty="0" smtClean="0">
                <a:solidFill>
                  <a:schemeClr val="bg1"/>
                </a:solidFill>
              </a:rPr>
              <a:t>The first BAC vector was pBAC108L. Other BAC vectors are pBeloBAC11. pBACe 3.6, etc. The vector pBeloBAC11has 7:4kb and allows selection of recombinant clones by lacZ</a:t>
            </a:r>
            <a:r>
              <a:rPr lang="el-GR" sz="2400" dirty="0" smtClean="0">
                <a:solidFill>
                  <a:schemeClr val="bg1"/>
                </a:solidFill>
              </a:rPr>
              <a:t>α</a:t>
            </a:r>
            <a:r>
              <a:rPr lang="en-US" sz="2400" dirty="0" smtClean="0">
                <a:solidFill>
                  <a:schemeClr val="bg1"/>
                </a:solidFill>
              </a:rPr>
              <a:t> complementation. It has following modules:</a:t>
            </a:r>
          </a:p>
          <a:p>
            <a:pPr>
              <a:buFont typeface="Arial" pitchFamily="34" charset="0"/>
              <a:buChar char="•"/>
            </a:pPr>
            <a:r>
              <a:rPr lang="en-US" sz="2400" dirty="0" smtClean="0">
                <a:solidFill>
                  <a:schemeClr val="bg1"/>
                </a:solidFill>
              </a:rPr>
              <a:t>  </a:t>
            </a:r>
            <a:r>
              <a:rPr lang="en-US" sz="2400" dirty="0" err="1" smtClean="0">
                <a:solidFill>
                  <a:schemeClr val="bg1"/>
                </a:solidFill>
              </a:rPr>
              <a:t>ori</a:t>
            </a:r>
            <a:r>
              <a:rPr lang="en-US" sz="2400" dirty="0" smtClean="0">
                <a:solidFill>
                  <a:schemeClr val="bg1"/>
                </a:solidFill>
              </a:rPr>
              <a:t> S origin of replication from </a:t>
            </a:r>
            <a:r>
              <a:rPr lang="en-US" sz="2400" i="1" dirty="0" smtClean="0">
                <a:solidFill>
                  <a:schemeClr val="bg1"/>
                </a:solidFill>
              </a:rPr>
              <a:t>E coli </a:t>
            </a:r>
            <a:r>
              <a:rPr lang="en-US" sz="2400" dirty="0" smtClean="0">
                <a:solidFill>
                  <a:schemeClr val="bg1"/>
                </a:solidFill>
              </a:rPr>
              <a:t>F1 plasmid</a:t>
            </a:r>
          </a:p>
          <a:p>
            <a:pPr>
              <a:buFont typeface="Arial" pitchFamily="34" charset="0"/>
              <a:buChar char="•"/>
            </a:pPr>
            <a:r>
              <a:rPr lang="en-US" sz="2400" dirty="0" smtClean="0">
                <a:solidFill>
                  <a:schemeClr val="bg1"/>
                </a:solidFill>
              </a:rPr>
              <a:t>  rep E encodes a replication protein that binds to </a:t>
            </a:r>
            <a:r>
              <a:rPr lang="en-US" sz="2400" dirty="0" err="1" smtClean="0">
                <a:solidFill>
                  <a:schemeClr val="bg1"/>
                </a:solidFill>
              </a:rPr>
              <a:t>oriS</a:t>
            </a:r>
            <a:r>
              <a:rPr lang="en-US" sz="2400" dirty="0" smtClean="0">
                <a:solidFill>
                  <a:schemeClr val="bg1"/>
                </a:solidFill>
              </a:rPr>
              <a:t> to initiate </a:t>
            </a:r>
          </a:p>
          <a:p>
            <a:r>
              <a:rPr lang="en-US" sz="2400" dirty="0" smtClean="0">
                <a:solidFill>
                  <a:schemeClr val="bg1"/>
                </a:solidFill>
              </a:rPr>
              <a:t>    replication.</a:t>
            </a:r>
          </a:p>
          <a:p>
            <a:pPr>
              <a:buFont typeface="Arial" pitchFamily="34" charset="0"/>
              <a:buChar char="•"/>
            </a:pPr>
            <a:r>
              <a:rPr lang="en-US" sz="2400" dirty="0" smtClean="0">
                <a:solidFill>
                  <a:schemeClr val="bg1"/>
                </a:solidFill>
              </a:rPr>
              <a:t>  CM chloramphenicol resistance as a marker.</a:t>
            </a:r>
          </a:p>
          <a:p>
            <a:pPr>
              <a:buFont typeface="Arial" pitchFamily="34" charset="0"/>
              <a:buChar char="•"/>
            </a:pPr>
            <a:r>
              <a:rPr lang="en-US" sz="2400" dirty="0" smtClean="0">
                <a:solidFill>
                  <a:schemeClr val="bg1"/>
                </a:solidFill>
              </a:rPr>
              <a:t>  cos N lambda phage </a:t>
            </a:r>
            <a:r>
              <a:rPr lang="en-US" sz="2400" i="1" dirty="0" smtClean="0">
                <a:solidFill>
                  <a:schemeClr val="bg1"/>
                </a:solidFill>
              </a:rPr>
              <a:t>cos</a:t>
            </a:r>
            <a:r>
              <a:rPr lang="en-US" sz="2400" dirty="0" smtClean="0">
                <a:solidFill>
                  <a:schemeClr val="bg1"/>
                </a:solidFill>
              </a:rPr>
              <a:t> site.   </a:t>
            </a:r>
          </a:p>
          <a:p>
            <a:pPr>
              <a:buFont typeface="Arial" pitchFamily="34" charset="0"/>
              <a:buChar char="•"/>
            </a:pPr>
            <a:r>
              <a:rPr lang="en-US" sz="2400" dirty="0" smtClean="0">
                <a:solidFill>
                  <a:schemeClr val="bg1"/>
                </a:solidFill>
              </a:rPr>
              <a:t>  lac z, B-galactosidase gene as a restriction site. </a:t>
            </a:r>
          </a:p>
          <a:p>
            <a:pPr>
              <a:buFont typeface="Arial" pitchFamily="34" charset="0"/>
              <a:buChar char="•"/>
            </a:pPr>
            <a:r>
              <a:rPr lang="en-US" sz="2400" dirty="0" smtClean="0">
                <a:solidFill>
                  <a:schemeClr val="bg1"/>
                </a:solidFill>
              </a:rPr>
              <a:t>  T7 from bacteriophage for T7 RNA polymerase driven promoter. </a:t>
            </a:r>
          </a:p>
          <a:p>
            <a:pPr>
              <a:buFont typeface="Arial" pitchFamily="34" charset="0"/>
              <a:buChar char="•"/>
            </a:pPr>
            <a:r>
              <a:rPr lang="en-US" sz="2400" dirty="0" smtClean="0">
                <a:solidFill>
                  <a:schemeClr val="bg1"/>
                </a:solidFill>
              </a:rPr>
              <a:t>  SP6, bacteriophage SP6 RNA polymerase driven promoter.</a:t>
            </a:r>
          </a:p>
          <a:p>
            <a:pPr>
              <a:buFont typeface="Arial" pitchFamily="34" charset="0"/>
              <a:buChar char="•"/>
            </a:pPr>
            <a:r>
              <a:rPr lang="en-US" sz="2400" dirty="0" smtClean="0">
                <a:solidFill>
                  <a:schemeClr val="bg1"/>
                </a:solidFill>
              </a:rPr>
              <a:t>  par A, par B and par C for the division of F plasmid during cell </a:t>
            </a:r>
          </a:p>
          <a:p>
            <a:r>
              <a:rPr lang="en-US" sz="2400" dirty="0" smtClean="0">
                <a:solidFill>
                  <a:schemeClr val="bg1"/>
                </a:solidFill>
              </a:rPr>
              <a:t>   division. </a:t>
            </a:r>
          </a:p>
          <a:p>
            <a:pPr>
              <a:buFont typeface="Arial" pitchFamily="34" charset="0"/>
              <a:buChar char="•"/>
            </a:pPr>
            <a:r>
              <a:rPr lang="en-US" sz="2400" dirty="0" smtClean="0">
                <a:solidFill>
                  <a:schemeClr val="bg1"/>
                </a:solidFill>
              </a:rPr>
              <a:t>  </a:t>
            </a:r>
            <a:r>
              <a:rPr lang="en-US" sz="2400" i="1" dirty="0" smtClean="0">
                <a:solidFill>
                  <a:schemeClr val="bg1"/>
                </a:solidFill>
              </a:rPr>
              <a:t>lox </a:t>
            </a:r>
            <a:r>
              <a:rPr lang="en-US" sz="2400" dirty="0" smtClean="0">
                <a:solidFill>
                  <a:schemeClr val="bg1"/>
                </a:solidFill>
              </a:rPr>
              <a:t>P site on phage P1 genome for recombination.</a:t>
            </a:r>
            <a:endParaRPr lang="en-US" sz="2400" dirty="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324535"/>
          </a:xfrm>
          <a:prstGeom prst="rect">
            <a:avLst/>
          </a:prstGeom>
        </p:spPr>
        <p:txBody>
          <a:bodyPr wrap="square">
            <a:spAutoFit/>
          </a:bodyPr>
          <a:lstStyle/>
          <a:p>
            <a:r>
              <a:rPr lang="en-US" sz="2800" b="1" dirty="0" smtClean="0">
                <a:solidFill>
                  <a:srgbClr val="C00000"/>
                </a:solidFill>
              </a:rPr>
              <a:t>Importance of BAC Vectors</a:t>
            </a:r>
            <a:r>
              <a:rPr lang="en-US" sz="2400" b="1" dirty="0" smtClean="0">
                <a:solidFill>
                  <a:srgbClr val="C00000"/>
                </a:solidFill>
              </a:rPr>
              <a:t>: </a:t>
            </a:r>
          </a:p>
          <a:p>
            <a:r>
              <a:rPr lang="en-US" sz="2400" dirty="0" smtClean="0">
                <a:solidFill>
                  <a:schemeClr val="bg1"/>
                </a:solidFill>
              </a:rPr>
              <a:t>BAC vectors have emerged as more popular cloning vectors because of the following features:</a:t>
            </a:r>
          </a:p>
          <a:p>
            <a:r>
              <a:rPr lang="en-US" sz="2400" dirty="0" smtClean="0">
                <a:solidFill>
                  <a:schemeClr val="bg1"/>
                </a:solidFill>
              </a:rPr>
              <a:t>• BAC vectors can clone DNA inserts of up to 300kb.</a:t>
            </a:r>
          </a:p>
          <a:p>
            <a:r>
              <a:rPr lang="en-US" sz="2400" dirty="0" smtClean="0">
                <a:solidFill>
                  <a:schemeClr val="bg1"/>
                </a:solidFill>
              </a:rPr>
              <a:t>• They are stable and more user friendly.</a:t>
            </a:r>
          </a:p>
          <a:p>
            <a:r>
              <a:rPr lang="en-US" sz="2400" dirty="0" smtClean="0">
                <a:solidFill>
                  <a:schemeClr val="bg1"/>
                </a:solidFill>
              </a:rPr>
              <a:t>• They do not suffer from </a:t>
            </a:r>
            <a:r>
              <a:rPr lang="en-US" sz="2400" dirty="0" err="1" smtClean="0">
                <a:solidFill>
                  <a:schemeClr val="bg1"/>
                </a:solidFill>
              </a:rPr>
              <a:t>chimerism</a:t>
            </a:r>
            <a:r>
              <a:rPr lang="en-US" sz="2400" dirty="0" smtClean="0">
                <a:solidFill>
                  <a:schemeClr val="bg1"/>
                </a:solidFill>
              </a:rPr>
              <a:t> caused by variation in cloned </a:t>
            </a:r>
          </a:p>
          <a:p>
            <a:r>
              <a:rPr lang="en-US" sz="2400" dirty="0" smtClean="0">
                <a:solidFill>
                  <a:schemeClr val="bg1"/>
                </a:solidFill>
              </a:rPr>
              <a:t>   DNA by recombination</a:t>
            </a:r>
          </a:p>
          <a:p>
            <a:r>
              <a:rPr lang="en-US" sz="2400" dirty="0" smtClean="0">
                <a:solidFill>
                  <a:schemeClr val="bg1"/>
                </a:solidFill>
              </a:rPr>
              <a:t>• The low copy number of BAC vectors per host cell maintains DNA </a:t>
            </a:r>
          </a:p>
          <a:p>
            <a:r>
              <a:rPr lang="en-US" sz="2400" dirty="0" smtClean="0">
                <a:solidFill>
                  <a:schemeClr val="bg1"/>
                </a:solidFill>
              </a:rPr>
              <a:t>   inserts in their original form. It also avoids counter section of </a:t>
            </a:r>
          </a:p>
          <a:p>
            <a:r>
              <a:rPr lang="en-US" sz="2400" dirty="0" smtClean="0">
                <a:solidFill>
                  <a:schemeClr val="bg1"/>
                </a:solidFill>
              </a:rPr>
              <a:t>   cloned genes.</a:t>
            </a:r>
          </a:p>
          <a:p>
            <a:r>
              <a:rPr lang="en-US" sz="2400" dirty="0" smtClean="0">
                <a:solidFill>
                  <a:schemeClr val="bg1"/>
                </a:solidFill>
              </a:rPr>
              <a:t>• BAC vectors are extensively used in the analysis of genomes. </a:t>
            </a:r>
          </a:p>
          <a:p>
            <a:endParaRPr lang="en-US" sz="2400" dirty="0" smtClean="0">
              <a:solidFill>
                <a:schemeClr val="bg1"/>
              </a:solidFill>
            </a:endParaRPr>
          </a:p>
          <a:p>
            <a:r>
              <a:rPr lang="en-US" sz="2400" dirty="0" smtClean="0">
                <a:solidFill>
                  <a:schemeClr val="bg1"/>
                </a:solidFill>
              </a:rPr>
              <a:t>The host for BAC vectors is a mutant strain of </a:t>
            </a:r>
            <a:r>
              <a:rPr lang="en-US" sz="2400" i="1" dirty="0" smtClean="0">
                <a:solidFill>
                  <a:schemeClr val="bg1"/>
                </a:solidFill>
              </a:rPr>
              <a:t>E</a:t>
            </a:r>
            <a:r>
              <a:rPr lang="en-US" sz="2400" dirty="0" smtClean="0">
                <a:solidFill>
                  <a:schemeClr val="bg1"/>
                </a:solidFill>
              </a:rPr>
              <a:t>.</a:t>
            </a:r>
            <a:r>
              <a:rPr lang="en-US" sz="2400" i="1" dirty="0" smtClean="0">
                <a:solidFill>
                  <a:schemeClr val="bg1"/>
                </a:solidFill>
              </a:rPr>
              <a:t>coli</a:t>
            </a:r>
            <a:r>
              <a:rPr lang="en-US" sz="2400" dirty="0" smtClean="0">
                <a:solidFill>
                  <a:schemeClr val="bg1"/>
                </a:solidFill>
              </a:rPr>
              <a:t> in which normal </a:t>
            </a:r>
          </a:p>
          <a:p>
            <a:r>
              <a:rPr lang="en-US" sz="2400" dirty="0" smtClean="0">
                <a:solidFill>
                  <a:schemeClr val="bg1"/>
                </a:solidFill>
              </a:rPr>
              <a:t>restriction and modification sites are missing.</a:t>
            </a:r>
            <a:endParaRPr lang="en-US" sz="2400" dirty="0">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002" name="Picture 2" descr="Answered: lacz Hindll BamHI Sphl parC BAC vector… | bartleby"/>
          <p:cNvPicPr>
            <a:picLocks noChangeAspect="1" noChangeArrowheads="1"/>
          </p:cNvPicPr>
          <p:nvPr/>
        </p:nvPicPr>
        <p:blipFill>
          <a:blip r:embed="rId2"/>
          <a:srcRect/>
          <a:stretch>
            <a:fillRect/>
          </a:stretch>
        </p:blipFill>
        <p:spPr bwMode="auto">
          <a:xfrm>
            <a:off x="1981200" y="1219200"/>
            <a:ext cx="4876800" cy="4465122"/>
          </a:xfrm>
          <a:prstGeom prst="rect">
            <a:avLst/>
          </a:prstGeom>
          <a:noFill/>
          <a:ln w="38100">
            <a:solidFill>
              <a:srgbClr val="FF0000"/>
            </a:solidFill>
          </a:ln>
        </p:spPr>
      </p:pic>
    </p:spTree>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TotalTime>
  <Words>10583</Words>
  <Application>Microsoft Office PowerPoint</Application>
  <PresentationFormat>On-screen Show (4:3)</PresentationFormat>
  <Paragraphs>982</Paragraphs>
  <Slides>110</Slides>
  <Notes>2</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Theme2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metro</cp:lastModifiedBy>
  <cp:revision>156</cp:revision>
  <dcterms:created xsi:type="dcterms:W3CDTF">2020-11-04T05:13:12Z</dcterms:created>
  <dcterms:modified xsi:type="dcterms:W3CDTF">2020-12-14T03:14:41Z</dcterms:modified>
</cp:coreProperties>
</file>